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10287000" cx="18288000"/>
  <p:notesSz cx="6858000" cy="9144000"/>
  <p:embeddedFontLst>
    <p:embeddedFont>
      <p:font typeface="Play"/>
      <p:regular r:id="rId19"/>
      <p:bold r:id="rId20"/>
    </p:embeddedFont>
    <p:embeddedFont>
      <p:font typeface="Bricolage Grotesque"/>
      <p:regular r:id="rId21"/>
      <p:bold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3" roundtripDataSignature="AMtx7miguPfYbHF/x5dIH7X/rMXhUu03l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ay-bold.fntdata"/><Relationship Id="rId11" Type="http://schemas.openxmlformats.org/officeDocument/2006/relationships/slide" Target="slides/slide6.xml"/><Relationship Id="rId22" Type="http://schemas.openxmlformats.org/officeDocument/2006/relationships/font" Target="fonts/BricolageGrotesque-bold.fntdata"/><Relationship Id="rId10" Type="http://schemas.openxmlformats.org/officeDocument/2006/relationships/slide" Target="slides/slide5.xml"/><Relationship Id="rId21" Type="http://schemas.openxmlformats.org/officeDocument/2006/relationships/font" Target="fonts/BricolageGrotesque-regular.fntdata"/><Relationship Id="rId13" Type="http://schemas.openxmlformats.org/officeDocument/2006/relationships/slide" Target="slides/slide8.xml"/><Relationship Id="rId12" Type="http://schemas.openxmlformats.org/officeDocument/2006/relationships/slide" Target="slides/slide7.xml"/><Relationship Id="rId23" Type="http://customschemas.google.com/relationships/presentationmetadata" Target="meta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Play-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0-ueC595Y9x1ulH2YtHlzES0DbktysP7/edit?usp=drive_link&amp;ouid=115439136638467000550&amp;rtpof=true&amp;sd=true" TargetMode="External"/><Relationship Id="rId3" Type="http://schemas.openxmlformats.org/officeDocument/2006/relationships/hyperlink" Target="https://docs.google.com/document/d/1FjnNJKuANbfCZ5XM2fBjBFtHWQ4bXUHW/edit?usp=drive_link&amp;ouid=115439136638467000550&amp;rtpof=true&amp;sd=true"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qM-6kqaTvQItOUlyPnsB-_Afnzpb-EU/edit?usp=drive_link&amp;ouid=115439136638467000550&amp;rtpof=true&amp;sd=true" TargetMode="External"/><Relationship Id="rId3" Type="http://schemas.openxmlformats.org/officeDocument/2006/relationships/hyperlink" Target="https://docs.google.com/document/d/1qyT25tvQv5UDS392L4zJspqFPU7ODW-Z/edit?usp=drive_link&amp;ouid=115439136638467000550&amp;rtpof=true&amp;sd=true" TargetMode="External"/><Relationship Id="rId4" Type="http://schemas.openxmlformats.org/officeDocument/2006/relationships/hyperlink" Target="https://docs.google.com/document/d/1A4u3mVrvD213Ndo9GaVBWEe6507tc5Sz/edit?usp=drive_link&amp;ouid=115439136638467000550&amp;rtpof=true&amp;sd=true"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yMwKK-9NW3SOFHg_3N33mxK5enbsL6Ax/edit?usp=drive_link&amp;ouid=115439136638467000550&amp;rtpof=true&amp;sd=true" TargetMode="External"/><Relationship Id="rId3" Type="http://schemas.openxmlformats.org/officeDocument/2006/relationships/hyperlink" Target="https://docs.google.com/document/d/1nHa3AQ4ies695LnfZsfxIIes5CidTsQX/edit?usp=drive_link&amp;ouid=115439136638467000550&amp;rtpof=true&amp;sd=true" TargetMode="External"/><Relationship Id="rId4" Type="http://schemas.openxmlformats.org/officeDocument/2006/relationships/hyperlink" Target="https://docs.google.com/document/d/1nTVcWNjM1G7hJRN3kvfT_pFHLprqZFqy/edit?usp=drive_link&amp;ouid=115439136638467000550&amp;rtpof=true&amp;sd=true" TargetMode="External"/><Relationship Id="rId5" Type="http://schemas.openxmlformats.org/officeDocument/2006/relationships/hyperlink" Target="https://newslit.org/"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W52P4rAdS-soTHzS0xUC57w8KUQOQnW5/edit?usp=drive_link&amp;ouid=115439136638467000550&amp;rtpof=true&amp;sd=true" TargetMode="External"/><Relationship Id="rId3" Type="http://schemas.openxmlformats.org/officeDocument/2006/relationships/hyperlink" Target="https://docs.google.com/document/d/13w0kjFh0IV7VX5zFwAhF5jN-jfd-2VV_/edit?usp=drive_link&amp;ouid=115439136638467000550&amp;rtpof=true&amp;sd=true" TargetMode="External"/><Relationship Id="rId4" Type="http://schemas.openxmlformats.org/officeDocument/2006/relationships/hyperlink" Target="https://www.youtube.com/watch?v=UKyFL389qe8"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yshadow.org/" TargetMode="External"/><Relationship Id="rId3" Type="http://schemas.openxmlformats.org/officeDocument/2006/relationships/hyperlink" Target="https://myactivity.google.com" TargetMode="External"/><Relationship Id="rId4" Type="http://schemas.openxmlformats.org/officeDocument/2006/relationships/hyperlink" Target="https://www.digitalfootprintcheck.com"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Προτεινόμενη δραστηριότητα: </a:t>
            </a:r>
            <a:r>
              <a:rPr lang="en-US" sz="1400">
                <a:solidFill>
                  <a:schemeClr val="dk1"/>
                </a:solidFill>
                <a:latin typeface="Arial"/>
                <a:ea typeface="Arial"/>
                <a:cs typeface="Arial"/>
                <a:sym typeface="Arial"/>
              </a:rPr>
              <a:t>Χωρίστε την τάξη σε έξι ομάδες και αφήστε κάθε ομάδα να εξερευνήσει μια προτεινόμενη δραστηριότητα για 10-15 λεπτά, στη συνέχεια θα πρέπει να την αναλύσουν ώστε οι άλλοι να κατανοήσουν τους κύριους στόχους και σκοπούς, προσελκύοντας την προσοχή των άλλων συμμετεχόντων.</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rPr>
              <a:t>Σε περίπτωση ασύγχρονου μαθήματος, μπορούν να </a:t>
            </a:r>
            <a:r>
              <a:rPr b="1" lang="en-US" sz="1400">
                <a:solidFill>
                  <a:schemeClr val="dk1"/>
                </a:solidFill>
              </a:rPr>
              <a:t>δοθούν</a:t>
            </a:r>
            <a:r>
              <a:rPr b="1" lang="en-US" sz="1400">
                <a:solidFill>
                  <a:schemeClr val="dk1"/>
                </a:solidFill>
              </a:rPr>
              <a:t> 5 βαθμοί με την ενεργό συμμετοχή.</a:t>
            </a:r>
            <a:endParaRPr b="1"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rPr>
              <a:t>ΣΥΖΗΤΗΣΗ: </a:t>
            </a:r>
            <a:r>
              <a:rPr lang="en-US" sz="1400">
                <a:solidFill>
                  <a:schemeClr val="dk1"/>
                </a:solidFill>
              </a:rPr>
              <a:t>Γράψτε μια σ</a:t>
            </a:r>
            <a:r>
              <a:rPr lang="en-US" sz="1400">
                <a:solidFill>
                  <a:schemeClr val="dk1"/>
                </a:solidFill>
              </a:rPr>
              <a:t>ύνοψη</a:t>
            </a:r>
            <a:r>
              <a:rPr lang="en-US" sz="1400">
                <a:solidFill>
                  <a:schemeClr val="dk1"/>
                </a:solidFill>
              </a:rPr>
              <a:t> μισής σελίδας για μία από τις επιλεγμένες δραστηριότητες.</a:t>
            </a:r>
            <a:endParaRPr sz="1200">
              <a:solidFill>
                <a:schemeClr val="dk1"/>
              </a:solidFill>
              <a:latin typeface="Arial"/>
              <a:ea typeface="Arial"/>
              <a:cs typeface="Arial"/>
              <a:sym typeface="Arial"/>
            </a:endParaRPr>
          </a:p>
        </p:txBody>
      </p:sp>
      <p:sp>
        <p:nvSpPr>
          <p:cNvPr id="82" name="Google Shape;82;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9" name="Google Shape;239;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b2f2931a02_0_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Προτεινόμενη δραστηριότητα: </a:t>
            </a:r>
            <a:r>
              <a:rPr lang="en-US" sz="1400">
                <a:solidFill>
                  <a:schemeClr val="dk1"/>
                </a:solidFill>
                <a:latin typeface="Arial"/>
                <a:ea typeface="Arial"/>
                <a:cs typeface="Arial"/>
                <a:sym typeface="Arial"/>
              </a:rPr>
              <a:t>Χωρίστε την τάξη σε έξι ομάδες και αφήστε κάθε ομάδα να εξερευνήσει μια προτεινόμενη δραστηριότητα για 10-15 λεπτά, στη συνέχεια θα πρέπει να την αναλύσουν ώστε οι άλλοι να κατανοήσουν τους κύριους στόχους και σκοπούς, προσελκύοντας την προσοχή των άλλων συμμετεχόντων.</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rPr>
              <a:t>Σε περίπτωση ασύγχρονου μαθήματος, μπορούν να δοθούν 5 βαθμοί με την ενεργό συμμετοχή.</a:t>
            </a:r>
            <a:endParaRPr b="1"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rPr>
              <a:t>ΣΥΖΗΤΗΣΗ: </a:t>
            </a:r>
            <a:r>
              <a:rPr lang="en-US" sz="1400">
                <a:solidFill>
                  <a:schemeClr val="dk1"/>
                </a:solidFill>
              </a:rPr>
              <a:t>Γράψτε μια σύνοψη μισής σελίδας για μία από τις επιλεγμένες δραστηριότητες.</a:t>
            </a:r>
            <a:endParaRPr sz="1200">
              <a:solidFill>
                <a:schemeClr val="dk1"/>
              </a:solidFill>
              <a:latin typeface="Arial"/>
              <a:ea typeface="Arial"/>
              <a:cs typeface="Arial"/>
              <a:sym typeface="Arial"/>
            </a:endParaRPr>
          </a:p>
        </p:txBody>
      </p:sp>
      <p:sp>
        <p:nvSpPr>
          <p:cNvPr id="265" name="Google Shape;265;g3b2f2931a02_0_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rPr>
              <a:t>Μπορούν να συγκεντρωθούν συνολικά 100 βαθμοί.</a:t>
            </a:r>
            <a:endParaRPr/>
          </a:p>
        </p:txBody>
      </p:sp>
      <p:sp>
        <p:nvSpPr>
          <p:cNvPr id="284" name="Google Shape;284;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1400">
                <a:solidFill>
                  <a:schemeClr val="dk1"/>
                </a:solidFill>
              </a:rPr>
              <a:t>Συνολικά μπορούν να συγκεντρωθούν 140 βαθμοί.</a:t>
            </a:r>
            <a:endParaRPr b="1"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US" sz="2900">
                <a:solidFill>
                  <a:schemeClr val="dk1"/>
                </a:solidFill>
              </a:rPr>
              <a:t>Για να περάσει κάποιος, πρέπει να συγκεντρώσει 80 βαθμούς.</a:t>
            </a:r>
            <a:endParaRPr b="1" sz="2900">
              <a:solidFill>
                <a:schemeClr val="dk1"/>
              </a:solidFill>
            </a:endParaRPr>
          </a:p>
        </p:txBody>
      </p:sp>
      <p:sp>
        <p:nvSpPr>
          <p:cNvPr id="301" name="Google Shape;30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 name="Google Shape;101;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Σκεφτείτε πριν το μοιραστείτε</a:t>
            </a:r>
            <a:endParaRPr b="1" sz="1300">
              <a:solidFill>
                <a:schemeClr val="dk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Στόχοι:</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Κατανόηση των αρχών της υπεύθυνης ψηφιακής συμπεριφοράς και της ανταλλαγής πληροφοριών.</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Δημιουργήστε και αξιολογήστε ένα μοντέλο «Σκεφτείτε πριν μοιραστείτε» για να καθοδηγήσετε τους μαθητές.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Εξασκήστε τεχνικές «κοινωνικής διόρθωσης» — εποικοδομητικούς τρόπους για να ανταποκριθείτε σε παραπληροφόρηση που μοιράζονται οι συμμαθητές σας.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Προετοιμαστείτε να ενσωματώσετε αυτές τις στρατηγικές στα μαθήματα που απευθύνονται στους μαθητές.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Διάρκεια: 45 λεπτά</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Μορφή ομάδας: Οι εκπαιδευτικοί εργάζονται σε ομάδες των 3-5 ατόμων</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Απαιτούμενα υλικά:</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Χαρτί flipchart ή λευκοί πίνακες, μαρκαδόροι και αυτοκόλλητα σημειώματα/Miro ή Padlet</a:t>
            </a:r>
            <a:endParaRPr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IV.1.Think_Before_Sharing_Handout.docx</a:t>
            </a:r>
            <a:endParaRPr b="1"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IV.1.Social_Correction_Role_Play_Handout.docx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Φυλλάδιο με πραγματικές ή προσομοιωμένες αναρτήσεις στα μέσα κοινωνικής δικτύωσης (μερικές παραπλανητικές, άλλες ουδέτερες)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Διάρκεια μαθήματος:</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1. Καλωσόρισμα και προθέρμανση (10 λεπτά)</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Ρωτήστε τους εκπαιδευτικούς:</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i="1" lang="en-US" sz="1200">
                <a:solidFill>
                  <a:schemeClr val="dk1"/>
                </a:solidFill>
                <a:latin typeface="Arial"/>
                <a:ea typeface="Arial"/>
                <a:cs typeface="Arial"/>
                <a:sym typeface="Arial"/>
              </a:rPr>
              <a:t>«Έχετε δει ποτέ κάτι στο διαδίκτυο και το έχετε μοιραστεί χωρίς να το επαληθεύσετε πρώτα;»</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Δείξτε γρήγορα παραδείγματα (π.χ. εικόνα που έγινε viral με παραπλανητική λεζάντα, ψεύτικο απόσπασμα).</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Σύντομη συζήτηση σχετικά με τις προσωπικές συνήθειες κοινοποίησης.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2. Μίνι-εισαγωγή: Τι είναι η υπεύθυνη ψηφιακή </a:t>
            </a:r>
            <a:r>
              <a:rPr b="1" lang="en-US">
                <a:solidFill>
                  <a:schemeClr val="dk1"/>
                </a:solidFill>
              </a:rPr>
              <a:t>πολιτειότητα</a:t>
            </a:r>
            <a:r>
              <a:rPr b="1" lang="en-US">
                <a:solidFill>
                  <a:schemeClr val="dk1"/>
                </a:solidFill>
                <a:latin typeface="Arial"/>
                <a:ea typeface="Arial"/>
                <a:cs typeface="Arial"/>
                <a:sym typeface="Arial"/>
              </a:rPr>
              <a:t>; (10 λεπτά)</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Ο συντονιστής παρουσιάζει τα βασικά χαρακτηριστικά: σεβασμός, ακρίβεια, ενσυναίσθηση, ιδιωτικότητα και υπευθυνότητα.</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Επισημάνετε έρευνες που δείχνουν ότι οι χρήστες των κοινωνικών μέσων συχνά επηρεάζουν τη συμπεριφορά των συνομηλίκων τους.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3. Δραστηριότητα: Μοντέλο «Σκέψου πριν το μοιραστείς» (15 λεπτά)</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Σε ομάδες, οι εκπαιδευτικοί αναπτύσσουν μια στρατηγική «Σκεφτείτε πριν μοιραστείτε» κατάλληλη για την τάξη, χρησιμοποιώντας ένα απλό μνημονικό (π.χ. </a:t>
            </a:r>
            <a:r>
              <a:rPr b="1" lang="en-US" sz="1200">
                <a:solidFill>
                  <a:schemeClr val="dk1"/>
                </a:solidFill>
                <a:latin typeface="Arial"/>
                <a:ea typeface="Arial"/>
                <a:cs typeface="Arial"/>
                <a:sym typeface="Arial"/>
              </a:rPr>
              <a:t>T.R.U.T.H. </a:t>
            </a:r>
            <a:r>
              <a:rPr lang="en-US" sz="1200">
                <a:solidFill>
                  <a:schemeClr val="dk1"/>
                </a:solidFill>
                <a:latin typeface="Arial"/>
                <a:ea typeface="Arial"/>
                <a:cs typeface="Arial"/>
                <a:sym typeface="Arial"/>
              </a:rPr>
              <a:t>= Αληθινό, Αξιόπιστο, Κατανοητό, Επίκαιρο, Χρήσιμο).</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Πρέπει να περιλαμβάνουν:</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5 βήματα/ερωτήσεις που οι μαθητές πρέπει να κάνουν πριν μοιραστούν κάτι</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Γλώσσα κατάλληλη για την ηλικία</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1 παράδειγμα ανάρτησης που θα περάσει τον έλεγχο και 1 που θα αποτύχει</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4. Παιχνίδι ρόλων: Εξάσκηση κοινωνικής διόρθωσης (15 λεπτά)</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Κάθε ομάδα επιλέγει μια παραπλανητική ανάρτηση από το φυλλάδιο.</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Σενάριο: </a:t>
            </a:r>
            <a:r>
              <a:rPr i="1" lang="en-US" sz="1200">
                <a:solidFill>
                  <a:schemeClr val="dk1"/>
                </a:solidFill>
                <a:latin typeface="Arial"/>
                <a:ea typeface="Arial"/>
                <a:cs typeface="Arial"/>
                <a:sym typeface="Arial"/>
              </a:rPr>
              <a:t>«Ο μαθητής/φίλος σας μοιράζεται αυτό στην τάξη/ομαδική συνομιλία — πώς απαντάτε με σεβασμό, αλλά και αποφασιστικότητα;»</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Οι ομάδες δημιουργούν και αναπαριστούν σύντομους διαλόγους, επιδεικνύοντας «κοινωνική διόρθωση» χρησιμοποιώντας φράσεις που δεν προκαλούν αντιπαράθεση, όπως:</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«Έι, κι εγώ το πίστευα αυτό — μετά το έψαξα...»</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«Σας πειράζει να μοιραστώ μια διαφορετική άποψη για αυτό;»</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a:solidFill>
                  <a:schemeClr val="dk1"/>
                </a:solidFill>
                <a:latin typeface="Arial"/>
                <a:ea typeface="Arial"/>
                <a:cs typeface="Arial"/>
                <a:sym typeface="Arial"/>
              </a:rPr>
              <a:t>5. Μοιραστείτε και </a:t>
            </a:r>
            <a:r>
              <a:rPr b="1" lang="en-US">
                <a:solidFill>
                  <a:schemeClr val="dk1"/>
                </a:solidFill>
              </a:rPr>
              <a:t>συζητήστε</a:t>
            </a:r>
            <a:r>
              <a:rPr b="1" lang="en-US">
                <a:solidFill>
                  <a:schemeClr val="dk1"/>
                </a:solidFill>
                <a:latin typeface="Arial"/>
                <a:ea typeface="Arial"/>
                <a:cs typeface="Arial"/>
                <a:sym typeface="Arial"/>
              </a:rPr>
              <a:t> (10 λεπτά)</a:t>
            </a:r>
            <a:endParaRPr b="1">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Κάθε ομάδα παρουσιάζει εν συντομία το μοντέλο της.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Σκέψη ολόκληρης της ομάδας:</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i="1" lang="en-US" sz="1200">
                <a:solidFill>
                  <a:schemeClr val="dk1"/>
                </a:solidFill>
                <a:latin typeface="Arial"/>
                <a:ea typeface="Arial"/>
                <a:cs typeface="Arial"/>
                <a:sym typeface="Arial"/>
              </a:rPr>
              <a:t>«Πώς μπορούμε να βοηθήσουμε τους μαθητές να βλέπουν τους εαυτούς τους ως υπεύθυνους πολίτες του διαδικτύου και όχι μόνο ως καταναλωτές;»</a:t>
            </a:r>
            <a:br>
              <a:rPr i="1"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i="1" lang="en-US" sz="1200">
                <a:solidFill>
                  <a:schemeClr val="dk1"/>
                </a:solidFill>
                <a:latin typeface="Arial"/>
                <a:ea typeface="Arial"/>
                <a:cs typeface="Arial"/>
                <a:sym typeface="Arial"/>
              </a:rPr>
              <a:t>«Ποια γλώσσα ενδυναμώνει τους νέους να αυτορυθμίζονται και να βοηθούν τους άλλους;»</a:t>
            </a:r>
            <a:endParaRPr i="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Θέματα συζήτησης:</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Ποιες είναι οι πραγματικές συνέπειες της ανεύθυνης κοινοποίησης;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Πώς επηρεάζουν η εξουσία, η πίεση από τους συνομηλίκους και η κοινωνική θέση τα μηνύματα που δημοσιεύουν ή διορθώνουν οι μαθητές;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Πώς μπορούμε να κάνουμε την ψηφιακή </a:t>
            </a:r>
            <a:r>
              <a:rPr lang="en-US" sz="1200">
                <a:solidFill>
                  <a:schemeClr val="dk1"/>
                </a:solidFill>
              </a:rPr>
              <a:t>πολιτειότητα</a:t>
            </a:r>
            <a:r>
              <a:rPr lang="en-US" sz="1200">
                <a:solidFill>
                  <a:schemeClr val="dk1"/>
                </a:solidFill>
                <a:latin typeface="Arial"/>
                <a:ea typeface="Arial"/>
                <a:cs typeface="Arial"/>
                <a:sym typeface="Arial"/>
              </a:rPr>
              <a:t> να φαίνεται </a:t>
            </a:r>
            <a:r>
              <a:rPr i="1" lang="en-US" sz="1200">
                <a:solidFill>
                  <a:schemeClr val="dk1"/>
                </a:solidFill>
                <a:latin typeface="Arial"/>
                <a:ea typeface="Arial"/>
                <a:cs typeface="Arial"/>
                <a:sym typeface="Arial"/>
              </a:rPr>
              <a:t>σχετική </a:t>
            </a:r>
            <a:r>
              <a:rPr lang="en-US" sz="1200">
                <a:solidFill>
                  <a:schemeClr val="dk1"/>
                </a:solidFill>
                <a:latin typeface="Arial"/>
                <a:ea typeface="Arial"/>
                <a:cs typeface="Arial"/>
                <a:sym typeface="Arial"/>
              </a:rPr>
              <a:t>με τους μαθητές;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Κριτήρια αξιολόγησης: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Κριτήρια            		Αναδυόμενο               			 Ικανό                  		  Προχωρημένο</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Σαφήνεια στρατηγικής        Βασικό σύνθημα ή ασαφής λογική    Σαφής στρατηγική 3-5 βημάτων με παραδείγματα    Ευκολομνημόνευτη, προσαρμοσμένη στην ηλικία στρατηγική με οπτικά στοιχεία/εργαλεία</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Γλώσσα κοινωνικής διόρθωσης    Περιορισμένες ή επικριτικές φράσεις    Χρησιμοποιεί ευγενικές, τεκμηριωμένες απαντήσεις    Προβάλλει μοντέλα διαλόγου με ενσυναίσθηση και ενδυνάμωση</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Εφαρμογή στην τάξη    Ασαφείς ή γενικές ιδέες        Κάποια συζήτηση σχετικά με τη χρήση με τους μαθητές    Σαφές σχέδιο ενσωμάτωσης για πολλαπλά επίπεδα τάξεων</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Συνεργασία            Ανομοιόμορφη συμβολή της ομάδας            Κοινή ανάπτυξη ιδεών            Ισχυρή ομαδική σύνθεση, καθοδήγηση από ομοτίμους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Τελική περίληψη (για όλες τις </a:t>
            </a:r>
            <a:r>
              <a:rPr b="1" lang="en-US" sz="1400">
                <a:solidFill>
                  <a:schemeClr val="dk1"/>
                </a:solidFill>
              </a:rPr>
              <a:t>δραστηριότητες</a:t>
            </a:r>
            <a:r>
              <a:rPr b="1" lang="en-US" sz="1400">
                <a:solidFill>
                  <a:schemeClr val="dk1"/>
                </a:solidFill>
                <a:latin typeface="Arial"/>
                <a:ea typeface="Arial"/>
                <a:cs typeface="Arial"/>
                <a:sym typeface="Arial"/>
              </a:rPr>
              <a:t>)</a:t>
            </a:r>
            <a:endParaRPr b="1" sz="14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Στο τέλος της ακολουθίας, οι εκπαιδευτικοί θα είναι σε θέση να:</a:t>
            </a:r>
            <a:endParaRPr sz="1200">
              <a:solidFill>
                <a:schemeClr val="dk1"/>
              </a:solidFill>
              <a:latin typeface="Arial"/>
              <a:ea typeface="Arial"/>
              <a:cs typeface="Arial"/>
              <a:sym typeface="Arial"/>
            </a:endParaRPr>
          </a:p>
          <a:p>
            <a:pPr indent="-304800" lvl="0" marL="457200" rtl="0" algn="l">
              <a:lnSpc>
                <a:spcPct val="100000"/>
              </a:lnSpc>
              <a:spcBef>
                <a:spcPts val="140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Εξηγήσουν </a:t>
            </a:r>
            <a:r>
              <a:rPr b="1" lang="en-US" sz="1200">
                <a:solidFill>
                  <a:schemeClr val="dk1"/>
                </a:solidFill>
                <a:latin typeface="Arial"/>
                <a:ea typeface="Arial"/>
                <a:cs typeface="Arial"/>
                <a:sym typeface="Arial"/>
              </a:rPr>
              <a:t>πώς λειτουργεί η τεχνητή νοημοσύνη </a:t>
            </a:r>
            <a:r>
              <a:rPr lang="en-US" sz="1200">
                <a:solidFill>
                  <a:schemeClr val="dk1"/>
                </a:solidFill>
                <a:latin typeface="Arial"/>
                <a:ea typeface="Arial"/>
                <a:cs typeface="Arial"/>
                <a:sym typeface="Arial"/>
              </a:rPr>
              <a:t>και ποια είναι τα όριά της.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Αξιολογούν κριτικά </a:t>
            </a:r>
            <a:r>
              <a:rPr lang="en-US" sz="1200">
                <a:solidFill>
                  <a:schemeClr val="dk1"/>
                </a:solidFill>
                <a:latin typeface="Arial"/>
                <a:ea typeface="Arial"/>
                <a:cs typeface="Arial"/>
                <a:sym typeface="Arial"/>
              </a:rPr>
              <a:t>το περιεχόμενο που παράγεται από την τεχνητή νοημοσύνη μέσω ηθικών ερωτήσεων.</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Εντοπίζουν τα συνθετικά μέσα </a:t>
            </a:r>
            <a:r>
              <a:rPr lang="en-US" sz="1200">
                <a:solidFill>
                  <a:schemeClr val="dk1"/>
                </a:solidFill>
                <a:latin typeface="Arial"/>
                <a:ea typeface="Arial"/>
                <a:cs typeface="Arial"/>
                <a:sym typeface="Arial"/>
              </a:rPr>
              <a:t>χρησιμοποιώντας προσβάσιμα εργαλεία και λίστες ελέγχου.</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Κατανοήσουν και διδάξουν τακτικές συναισθηματικής χειραγώγησης.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US" sz="1200">
                <a:solidFill>
                  <a:schemeClr val="dk1"/>
                </a:solidFill>
                <a:latin typeface="Arial"/>
                <a:ea typeface="Arial"/>
                <a:cs typeface="Arial"/>
                <a:sym typeface="Arial"/>
              </a:rPr>
              <a:t>Εφαρμόσουν ρουτίνες «Σκέψου πριν μοιραστείς» και να αποτελέσουν πρότυπο ψηφιακής ιθαγένειας.</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Κάθε δραστηριότητα είναι </a:t>
            </a:r>
            <a:r>
              <a:rPr b="1" lang="en-US" sz="1200">
                <a:solidFill>
                  <a:schemeClr val="dk1"/>
                </a:solidFill>
                <a:latin typeface="Arial"/>
                <a:ea typeface="Arial"/>
                <a:cs typeface="Arial"/>
                <a:sym typeface="Arial"/>
              </a:rPr>
              <a:t>ιδιαίτερα διαδραστική</a:t>
            </a:r>
            <a:r>
              <a:rPr lang="en-US" sz="1200">
                <a:solidFill>
                  <a:schemeClr val="dk1"/>
                </a:solidFill>
                <a:latin typeface="Arial"/>
                <a:ea typeface="Arial"/>
                <a:cs typeface="Arial"/>
                <a:sym typeface="Arial"/>
              </a:rPr>
              <a:t>, χρησιμοποιεί </a:t>
            </a:r>
            <a:r>
              <a:rPr b="1" lang="en-US" sz="1200">
                <a:solidFill>
                  <a:schemeClr val="dk1"/>
                </a:solidFill>
                <a:latin typeface="Arial"/>
                <a:ea typeface="Arial"/>
                <a:cs typeface="Arial"/>
                <a:sym typeface="Arial"/>
              </a:rPr>
              <a:t>εργαλεία κατάλληλα για την ηλικία των μαθητών </a:t>
            </a:r>
            <a:r>
              <a:rPr lang="en-US" sz="1200">
                <a:solidFill>
                  <a:schemeClr val="dk1"/>
                </a:solidFill>
                <a:latin typeface="Arial"/>
                <a:ea typeface="Arial"/>
                <a:cs typeface="Arial"/>
                <a:sym typeface="Arial"/>
              </a:rPr>
              <a:t>και είναι σύμφωνη με τις αρχές της UNESCO για την τεχνητή νοημοσύνη και την κριτική σκέψη: ανθρωποκεντρικότητα, ηθική, παιδεία στα μέσα επικοινωνίας, ενεργός ρόλος και προσεγγίσεις που αφορούν ολόκληρη την κοινότητα. Μπορούν να ενσωματωθούν σε προγράμματα κατάρτισης εκπαιδευτικών ή σε επαγγελματικές κοινότητες μάθησης.</a:t>
            </a:r>
            <a:endParaRPr sz="1200">
              <a:solidFill>
                <a:schemeClr val="dk1"/>
              </a:solidFill>
              <a:latin typeface="Arial"/>
              <a:ea typeface="Arial"/>
              <a:cs typeface="Arial"/>
              <a:sym typeface="Arial"/>
            </a:endParaRPr>
          </a:p>
          <a:p>
            <a:pPr indent="0" lvl="0" marL="0" rtl="0" algn="l">
              <a:lnSpc>
                <a:spcPct val="100000"/>
              </a:lnSpc>
              <a:spcBef>
                <a:spcPts val="14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SzPts val="1100"/>
              <a:buNone/>
            </a:pPr>
            <a:r>
              <a:rPr lang="en-US" sz="1600">
                <a:solidFill>
                  <a:srgbClr val="0F4761"/>
                </a:solidFill>
                <a:latin typeface="Play"/>
                <a:ea typeface="Play"/>
                <a:cs typeface="Play"/>
                <a:sym typeface="Play"/>
              </a:rPr>
              <a:t>2.</a:t>
            </a:r>
            <a:r>
              <a:rPr lang="en-US" sz="1600">
                <a:solidFill>
                  <a:srgbClr val="0F4761"/>
                </a:solidFill>
                <a:latin typeface="Play"/>
                <a:ea typeface="Play"/>
                <a:cs typeface="Play"/>
                <a:sym typeface="Play"/>
              </a:rPr>
              <a:t>Ψηφιακός Κώδικας Δεοντολογίας (Netiquette)</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Στόχος:</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Οι εκπαιδευτικοί θα:</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Κατανοήσουν τις βασικές αρχές τ</a:t>
            </a:r>
            <a:r>
              <a:rPr lang="en-US" sz="1200">
                <a:solidFill>
                  <a:schemeClr val="dk1"/>
                </a:solidFill>
              </a:rPr>
              <a:t>ου ψηφιακού κώδικα δεοντολογίας </a:t>
            </a:r>
            <a:r>
              <a:rPr lang="en-US" sz="1200">
                <a:solidFill>
                  <a:schemeClr val="dk1"/>
                </a:solidFill>
                <a:latin typeface="Arial"/>
                <a:ea typeface="Arial"/>
                <a:cs typeface="Arial"/>
                <a:sym typeface="Arial"/>
              </a:rPr>
              <a:t>(netiquette).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Εφαρμόσουν την netiquette σε πραγματικές καταστάσεις στην τάξη και σε σενάρια παραπληροφόρησης.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Σκεφτούν πώς να διδάξουν στους μαθητές να προωθούν την σεβαστή και προσεκτική επικοινωνία στο διαδίκτυο.</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Διάρκεια: 45 λεπτά</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Μορφή ομάδας: Μικρές ομάδες 3-4 συμμετεχόντων</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Απαιτούμενα υλικά:</a:t>
            </a:r>
            <a:endParaRPr b="1" sz="1300">
              <a:solidFill>
                <a:schemeClr val="dk1"/>
              </a:solidFill>
              <a:latin typeface="Arial"/>
              <a:ea typeface="Arial"/>
              <a:cs typeface="Arial"/>
              <a:sym typeface="Arial"/>
            </a:endParaRPr>
          </a:p>
          <a:p>
            <a:pPr indent="-304800" lvl="0" marL="457200" rtl="0" algn="l">
              <a:lnSpc>
                <a:spcPct val="100000"/>
              </a:lnSpc>
              <a:spcBef>
                <a:spcPts val="40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IV.2.Netiquette_Principles_Handout.docx </a:t>
            </a:r>
            <a:r>
              <a:rPr b="1" lang="en-US" sz="1200">
                <a:solidFill>
                  <a:schemeClr val="dk1"/>
                </a:solidFill>
              </a:rPr>
              <a:t>IV.2.Κώδικας δεοντολογίας διαδικτύου (Netiquette) – Συνοπτικός οδηγός.docx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IV.2.Netiquette_Scenario_Cards.docx </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IV.2.Reply_Rewrite_Worksheet.docx</a:t>
            </a:r>
            <a:r>
              <a:rPr b="1" lang="en-US" sz="1200">
                <a:solidFill>
                  <a:schemeClr val="dk1"/>
                </a:solidFill>
              </a:rPr>
              <a:t> IV.2.Φύλλο εργασίας για την αναδιατύπωση διαδικτυακών συζητήσεων.docx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Πίνακας με μπλοκ (Flip chart)</a:t>
            </a:r>
            <a:r>
              <a:rPr lang="en-US" sz="1200">
                <a:solidFill>
                  <a:schemeClr val="dk1"/>
                </a:solidFill>
                <a:latin typeface="Arial"/>
                <a:ea typeface="Arial"/>
                <a:cs typeface="Arial"/>
                <a:sym typeface="Arial"/>
              </a:rPr>
              <a:t>, πίνακας/Miro, Padlet για την κοινοποίηση των κανόνων της ομάδας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Μαρκαδόροι ή στυλό</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158750" rtl="0" algn="l">
              <a:lnSpc>
                <a:spcPct val="100000"/>
              </a:lnSpc>
              <a:spcBef>
                <a:spcPts val="0"/>
              </a:spcBef>
              <a:spcAft>
                <a:spcPts val="0"/>
              </a:spcAft>
              <a:buClr>
                <a:schemeClr val="dk1"/>
              </a:buClr>
              <a:buSzPts val="1100"/>
              <a:buFont typeface="Arial"/>
              <a:buNone/>
            </a:pPr>
            <a:r>
              <a:rPr b="1" lang="en-US" sz="1300">
                <a:solidFill>
                  <a:schemeClr val="dk1"/>
                </a:solidFill>
              </a:rPr>
              <a:t>Ροή μαθήματος:</a:t>
            </a:r>
            <a:endParaRPr b="1" sz="1300">
              <a:solidFill>
                <a:schemeClr val="dk1"/>
              </a:solidFill>
            </a:endParaRPr>
          </a:p>
          <a:p>
            <a:pPr indent="0" lvl="0" marL="158750" rtl="0" algn="l">
              <a:lnSpc>
                <a:spcPct val="100000"/>
              </a:lnSpc>
              <a:spcBef>
                <a:spcPts val="0"/>
              </a:spcBef>
              <a:spcAft>
                <a:spcPts val="0"/>
              </a:spcAft>
              <a:buClr>
                <a:schemeClr val="dk1"/>
              </a:buClr>
              <a:buSzPts val="1100"/>
              <a:buFont typeface="Arial"/>
              <a:buNone/>
            </a:pPr>
            <a:r>
              <a:rPr b="1" lang="en-US" sz="1300">
                <a:solidFill>
                  <a:schemeClr val="dk1"/>
                </a:solidFill>
              </a:rPr>
              <a:t>Φάση								Χρόνος		   Δραστηριότητα</a:t>
            </a:r>
            <a:endParaRPr b="1" sz="1300">
              <a:solidFill>
                <a:schemeClr val="dk1"/>
              </a:solidFill>
            </a:endParaRPr>
          </a:p>
          <a:p>
            <a:pPr indent="0" lvl="0" marL="158750" rtl="0" algn="l">
              <a:lnSpc>
                <a:spcPct val="100000"/>
              </a:lnSpc>
              <a:spcBef>
                <a:spcPts val="0"/>
              </a:spcBef>
              <a:spcAft>
                <a:spcPts val="0"/>
              </a:spcAft>
              <a:buClr>
                <a:schemeClr val="dk1"/>
              </a:buClr>
              <a:buSzPts val="1100"/>
              <a:buFont typeface="Arial"/>
              <a:buNone/>
            </a:pPr>
            <a:r>
              <a:rPr lang="en-US" sz="1300">
                <a:solidFill>
                  <a:schemeClr val="dk1"/>
                </a:solidFill>
              </a:rPr>
              <a:t>1. Δόλωμα – Ο φαύλος κύκλος της ασέβειας		10 λεπτά		   Διαβάστε δυνατά ένα σύντομο ψεύτικο post </a:t>
            </a:r>
            <a:endParaRPr sz="1300">
              <a:solidFill>
                <a:schemeClr val="dk1"/>
              </a:solidFill>
            </a:endParaRPr>
          </a:p>
          <a:p>
            <a:pPr indent="0" lvl="0" marL="5645150" rtl="0" algn="l">
              <a:lnSpc>
                <a:spcPct val="100000"/>
              </a:lnSpc>
              <a:spcBef>
                <a:spcPts val="0"/>
              </a:spcBef>
              <a:spcAft>
                <a:spcPts val="0"/>
              </a:spcAft>
              <a:buClr>
                <a:schemeClr val="dk1"/>
              </a:buClr>
              <a:buSzPts val="1100"/>
              <a:buFont typeface="Arial"/>
              <a:buNone/>
            </a:pPr>
            <a:r>
              <a:rPr lang="en-US" sz="1300">
                <a:solidFill>
                  <a:schemeClr val="dk1"/>
                </a:solidFill>
              </a:rPr>
              <a:t>(π.χ. «Σου έχουν κάνει πλύση στον εγκέφαλο αν το πιστεύεις αυτό!»). Ρωτήστε: Τι θα συνέβαινε αν απαντούσαμε με σκληρότητα; Εισάγετε τον «Netiquette».</a:t>
            </a:r>
            <a:endParaRPr sz="13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sz="1300">
                <a:solidFill>
                  <a:schemeClr val="dk1"/>
                </a:solidFill>
              </a:rPr>
              <a:t>    2. Εξερεύνηση – Τι είναι η Netiquette;			10 λεπτά		    Σε ζευγάρια, ο εκπαιδευτικός διαβάζει ένα </a:t>
            </a:r>
            <a:endParaRPr sz="1300">
              <a:solidFill>
                <a:schemeClr val="dk1"/>
              </a:solidFill>
            </a:endParaRPr>
          </a:p>
          <a:p>
            <a:pPr indent="0" lvl="0" marL="5645150" rtl="0" algn="l">
              <a:lnSpc>
                <a:spcPct val="100000"/>
              </a:lnSpc>
              <a:spcBef>
                <a:spcPts val="0"/>
              </a:spcBef>
              <a:spcAft>
                <a:spcPts val="0"/>
              </a:spcAft>
              <a:buClr>
                <a:schemeClr val="dk1"/>
              </a:buClr>
              <a:buSzPts val="1100"/>
              <a:buFont typeface="Arial"/>
              <a:buNone/>
            </a:pPr>
            <a:r>
              <a:rPr lang="en-US" sz="1300">
                <a:solidFill>
                  <a:schemeClr val="dk1"/>
                </a:solidFill>
              </a:rPr>
              <a:t>φυλλάδιο που απαριθμεί 7 αρχές netiquette. Προσδιορίζουν ποιες από αυτές συχνά ξεχνιούνται ή είναι δύσκολο να εφαρμοστούν.</a:t>
            </a:r>
            <a:endParaRPr sz="1300">
              <a:solidFill>
                <a:schemeClr val="dk1"/>
              </a:solidFill>
            </a:endParaRPr>
          </a:p>
          <a:p>
            <a:pPr indent="0" lvl="0" marL="158750" rtl="0" algn="l">
              <a:lnSpc>
                <a:spcPct val="100000"/>
              </a:lnSpc>
              <a:spcBef>
                <a:spcPts val="0"/>
              </a:spcBef>
              <a:spcAft>
                <a:spcPts val="0"/>
              </a:spcAft>
              <a:buClr>
                <a:schemeClr val="dk1"/>
              </a:buClr>
              <a:buSzPts val="1100"/>
              <a:buFont typeface="Arial"/>
              <a:buNone/>
            </a:pPr>
            <a:r>
              <a:rPr lang="en-US" sz="1300">
                <a:solidFill>
                  <a:schemeClr val="dk1"/>
                </a:solidFill>
              </a:rPr>
              <a:t> 3. Πρακτική – Επαναδιατύπωση σεναρίου		15 λεπτά		    Κάθε ομάδα τραβά μια κάρτα σεναρίου (π.χ. </a:t>
            </a:r>
            <a:endParaRPr sz="1300">
              <a:solidFill>
                <a:schemeClr val="dk1"/>
              </a:solidFill>
            </a:endParaRPr>
          </a:p>
          <a:p>
            <a:pPr indent="0" lvl="0" marL="5645150" rtl="0" algn="l">
              <a:lnSpc>
                <a:spcPct val="100000"/>
              </a:lnSpc>
              <a:spcBef>
                <a:spcPts val="0"/>
              </a:spcBef>
              <a:spcAft>
                <a:spcPts val="0"/>
              </a:spcAft>
              <a:buClr>
                <a:schemeClr val="dk1"/>
              </a:buClr>
              <a:buSzPts val="1100"/>
              <a:buFont typeface="Arial"/>
              <a:buNone/>
            </a:pPr>
            <a:r>
              <a:rPr lang="en-US" sz="1300">
                <a:solidFill>
                  <a:schemeClr val="dk1"/>
                </a:solidFill>
              </a:rPr>
              <a:t>τρολάρισμα, έντονη συζήτηση στα σχόλια, παραπληροφόρηση). Αναδιατυπώνουν τη συζήτηση στα σχόλια εφαρμόζοντας τη δικτυακή εθιμοτυπία και συμπληρώνουν το φύλλο εργασίας «Αναδιατύπωση απάντησης».</a:t>
            </a:r>
            <a:endParaRPr sz="1300">
              <a:solidFill>
                <a:schemeClr val="dk1"/>
              </a:solidFill>
            </a:endParaRPr>
          </a:p>
          <a:p>
            <a:pPr indent="0" lvl="0" marL="158750" rtl="0" algn="l">
              <a:lnSpc>
                <a:spcPct val="100000"/>
              </a:lnSpc>
              <a:spcBef>
                <a:spcPts val="0"/>
              </a:spcBef>
              <a:spcAft>
                <a:spcPts val="0"/>
              </a:spcAft>
              <a:buClr>
                <a:schemeClr val="dk1"/>
              </a:buClr>
              <a:buSzPts val="1100"/>
              <a:buFont typeface="Arial"/>
              <a:buNone/>
            </a:pPr>
            <a:r>
              <a:rPr lang="en-US" sz="1300">
                <a:solidFill>
                  <a:schemeClr val="dk1"/>
                </a:solidFill>
              </a:rPr>
              <a:t>  4.</a:t>
            </a:r>
            <a:r>
              <a:rPr b="1" lang="en-US" sz="1300">
                <a:solidFill>
                  <a:schemeClr val="dk1"/>
                </a:solidFill>
              </a:rPr>
              <a:t> </a:t>
            </a:r>
            <a:r>
              <a:rPr lang="en-US" sz="1300">
                <a:solidFill>
                  <a:schemeClr val="dk1"/>
                </a:solidFill>
              </a:rPr>
              <a:t>Περιήγηση στη γκαλερί – Σειρές σχολίων		10 λεπτά		   Οι ομάδες δημοσιεύουν τις αρχικές και τις </a:t>
            </a:r>
            <a:endParaRPr sz="13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sz="1300">
                <a:solidFill>
                  <a:schemeClr val="dk1"/>
                </a:solidFill>
              </a:rPr>
              <a:t>          «πριν και μετά»							   		   αναθεωρημένες απαντήσεις τους. Οι συμμαθητές </a:t>
            </a:r>
            <a:endParaRPr sz="1300">
              <a:solidFill>
                <a:schemeClr val="dk1"/>
              </a:solidFill>
            </a:endParaRPr>
          </a:p>
          <a:p>
            <a:pPr indent="0" lvl="0" marL="5486400" rtl="0" algn="l">
              <a:lnSpc>
                <a:spcPct val="100000"/>
              </a:lnSpc>
              <a:spcBef>
                <a:spcPts val="0"/>
              </a:spcBef>
              <a:spcAft>
                <a:spcPts val="0"/>
              </a:spcAft>
              <a:buClr>
                <a:schemeClr val="dk1"/>
              </a:buClr>
              <a:buSzPts val="1100"/>
              <a:buFont typeface="Arial"/>
              <a:buNone/>
            </a:pPr>
            <a:r>
              <a:rPr lang="en-US" sz="1300">
                <a:solidFill>
                  <a:schemeClr val="dk1"/>
                </a:solidFill>
              </a:rPr>
              <a:t>   περιηγούνται και ψηφίζουν με αυτοκόλλητα τις πιο   </a:t>
            </a:r>
            <a:endParaRPr sz="1300">
              <a:solidFill>
                <a:schemeClr val="dk1"/>
              </a:solidFill>
            </a:endParaRPr>
          </a:p>
          <a:p>
            <a:pPr indent="0" lvl="0" marL="5486400" rtl="0" algn="l">
              <a:lnSpc>
                <a:spcPct val="100000"/>
              </a:lnSpc>
              <a:spcBef>
                <a:spcPts val="0"/>
              </a:spcBef>
              <a:spcAft>
                <a:spcPts val="0"/>
              </a:spcAft>
              <a:buClr>
                <a:schemeClr val="dk1"/>
              </a:buClr>
              <a:buSzPts val="1100"/>
              <a:buFont typeface="Arial"/>
              <a:buNone/>
            </a:pPr>
            <a:r>
              <a:rPr lang="en-US" sz="1300">
                <a:solidFill>
                  <a:schemeClr val="dk1"/>
                </a:solidFill>
              </a:rPr>
              <a:t>   σεβαστές και αποτελεσματικές αναθεωρήσεις</a:t>
            </a:r>
            <a:endParaRPr sz="1300">
              <a:solidFill>
                <a:schemeClr val="dk1"/>
              </a:solidFill>
            </a:endParaRPr>
          </a:p>
          <a:p>
            <a:pPr indent="0" lvl="0" marL="158750" rtl="0" algn="l">
              <a:lnSpc>
                <a:spcPct val="100000"/>
              </a:lnSpc>
              <a:spcBef>
                <a:spcPts val="0"/>
              </a:spcBef>
              <a:spcAft>
                <a:spcPts val="0"/>
              </a:spcAft>
              <a:buClr>
                <a:schemeClr val="dk1"/>
              </a:buClr>
              <a:buSzPts val="1100"/>
              <a:buFont typeface="Arial"/>
              <a:buNone/>
            </a:pPr>
            <a:r>
              <a:rPr lang="en-US" sz="1300">
                <a:solidFill>
                  <a:schemeClr val="dk1"/>
                </a:solidFill>
              </a:rPr>
              <a:t> 5. Συζήτηση – Συναισθηματικοί παράγοντες 		10 λεπτά		   Σκεφτείτε μαζί: Γιατί οι διαδικτυακές συζητήσεις </a:t>
            </a:r>
            <a:endParaRPr sz="1300">
              <a:solidFill>
                <a:schemeClr val="dk1"/>
              </a:solidFill>
            </a:endParaRPr>
          </a:p>
          <a:p>
            <a:pPr indent="457200" lvl="0" marL="0" rtl="0" algn="l">
              <a:lnSpc>
                <a:spcPct val="100000"/>
              </a:lnSpc>
              <a:spcBef>
                <a:spcPts val="0"/>
              </a:spcBef>
              <a:spcAft>
                <a:spcPts val="0"/>
              </a:spcAft>
              <a:buClr>
                <a:schemeClr val="dk1"/>
              </a:buClr>
              <a:buSzPts val="1100"/>
              <a:buFont typeface="Arial"/>
              <a:buNone/>
            </a:pPr>
            <a:r>
              <a:rPr lang="en-US" sz="1300">
                <a:solidFill>
                  <a:schemeClr val="dk1"/>
                </a:solidFill>
              </a:rPr>
              <a:t>και ομαδική σκέψη									   ξεφεύγουν από τον έλεγχο;  Πώς μπορούμε να </a:t>
            </a:r>
            <a:endParaRPr sz="1300">
              <a:solidFill>
                <a:schemeClr val="dk1"/>
              </a:solidFill>
            </a:endParaRPr>
          </a:p>
          <a:p>
            <a:pPr indent="0" lvl="0" marL="5486400" rtl="0" algn="l">
              <a:lnSpc>
                <a:spcPct val="100000"/>
              </a:lnSpc>
              <a:spcBef>
                <a:spcPts val="0"/>
              </a:spcBef>
              <a:spcAft>
                <a:spcPts val="0"/>
              </a:spcAft>
              <a:buClr>
                <a:schemeClr val="dk1"/>
              </a:buClr>
              <a:buSzPts val="1100"/>
              <a:buFont typeface="Arial"/>
              <a:buNone/>
            </a:pPr>
            <a:r>
              <a:rPr lang="en-US" sz="1300">
                <a:solidFill>
                  <a:schemeClr val="dk1"/>
                </a:solidFill>
              </a:rPr>
              <a:t>   καθοδηγήσουμε τους μαθητές να κάνουν μια </a:t>
            </a:r>
            <a:endParaRPr sz="1300">
              <a:solidFill>
                <a:schemeClr val="dk1"/>
              </a:solidFill>
            </a:endParaRPr>
          </a:p>
          <a:p>
            <a:pPr indent="0" lvl="0" marL="5486400" rtl="0" algn="l">
              <a:lnSpc>
                <a:spcPct val="100000"/>
              </a:lnSpc>
              <a:spcBef>
                <a:spcPts val="0"/>
              </a:spcBef>
              <a:spcAft>
                <a:spcPts val="0"/>
              </a:spcAft>
              <a:buClr>
                <a:schemeClr val="dk1"/>
              </a:buClr>
              <a:buSzPts val="1100"/>
              <a:buFont typeface="Arial"/>
              <a:buNone/>
            </a:pPr>
            <a:r>
              <a:rPr lang="en-US" sz="1300">
                <a:solidFill>
                  <a:schemeClr val="dk1"/>
                </a:solidFill>
              </a:rPr>
              <a:t>   παύση, να ελέγξουν τον τόνο τους και να      </a:t>
            </a:r>
            <a:endParaRPr sz="1300">
              <a:solidFill>
                <a:schemeClr val="dk1"/>
              </a:solidFill>
            </a:endParaRPr>
          </a:p>
          <a:p>
            <a:pPr indent="0" lvl="0" marL="5486400" rtl="0" algn="l">
              <a:lnSpc>
                <a:spcPct val="100000"/>
              </a:lnSpc>
              <a:spcBef>
                <a:spcPts val="0"/>
              </a:spcBef>
              <a:spcAft>
                <a:spcPts val="0"/>
              </a:spcAft>
              <a:buClr>
                <a:schemeClr val="dk1"/>
              </a:buClr>
              <a:buSzPts val="1100"/>
              <a:buFont typeface="Arial"/>
              <a:buNone/>
            </a:pPr>
            <a:r>
              <a:rPr lang="en-US" sz="1300">
                <a:solidFill>
                  <a:schemeClr val="dk1"/>
                </a:solidFill>
              </a:rPr>
              <a:t>   αντισταθούν στους διαδικτυακούς όχλους;</a:t>
            </a:r>
            <a:endParaRPr sz="1300">
              <a:solidFill>
                <a:schemeClr val="dk1"/>
              </a:solidFill>
            </a:endParaRPr>
          </a:p>
          <a:p>
            <a:pPr indent="0" lvl="0" marL="158750" rtl="0" algn="l">
              <a:lnSpc>
                <a:spcPct val="100000"/>
              </a:lnSpc>
              <a:spcBef>
                <a:spcPts val="0"/>
              </a:spcBef>
              <a:spcAft>
                <a:spcPts val="0"/>
              </a:spcAft>
              <a:buClr>
                <a:schemeClr val="dk1"/>
              </a:buClr>
              <a:buSzPts val="1100"/>
              <a:buFont typeface="Arial"/>
              <a:buNone/>
            </a:pPr>
            <a:r>
              <a:rPr lang="en-US" sz="1300">
                <a:solidFill>
                  <a:schemeClr val="dk1"/>
                </a:solidFill>
              </a:rPr>
              <a:t>6. Σχέδιο δράσης – Χάρτης διαδικτυακής 			10 λεπτά		   Κάθε ομάδα συντάσσει 3 κανόνες διαδικτυακής </a:t>
            </a:r>
            <a:endParaRPr sz="13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sz="1300">
                <a:solidFill>
                  <a:schemeClr val="dk1"/>
                </a:solidFill>
              </a:rPr>
              <a:t>        συμπεριφοράς της τάξης								   συμπεριφοράς που θα χρησιμοποιούσαν στην </a:t>
            </a:r>
            <a:endParaRPr sz="1300">
              <a:solidFill>
                <a:schemeClr val="dk1"/>
              </a:solidFill>
            </a:endParaRPr>
          </a:p>
          <a:p>
            <a:pPr indent="457200" lvl="0" marL="5029200" rtl="0" algn="l">
              <a:lnSpc>
                <a:spcPct val="100000"/>
              </a:lnSpc>
              <a:spcBef>
                <a:spcPts val="0"/>
              </a:spcBef>
              <a:spcAft>
                <a:spcPts val="0"/>
              </a:spcAft>
              <a:buClr>
                <a:schemeClr val="dk1"/>
              </a:buClr>
              <a:buSzPts val="1100"/>
              <a:buFont typeface="Arial"/>
              <a:buNone/>
            </a:pPr>
            <a:r>
              <a:rPr lang="en-US" sz="1300">
                <a:solidFill>
                  <a:schemeClr val="dk1"/>
                </a:solidFill>
              </a:rPr>
              <a:t>   τάξη. Ένας εκπρόσωπος τους αναρτά στον   </a:t>
            </a:r>
            <a:endParaRPr sz="1300">
              <a:solidFill>
                <a:schemeClr val="dk1"/>
              </a:solidFill>
            </a:endParaRPr>
          </a:p>
          <a:p>
            <a:pPr indent="457200" lvl="0" marL="5029200" rtl="0" algn="l">
              <a:lnSpc>
                <a:spcPct val="100000"/>
              </a:lnSpc>
              <a:spcBef>
                <a:spcPts val="0"/>
              </a:spcBef>
              <a:spcAft>
                <a:spcPts val="0"/>
              </a:spcAft>
              <a:buClr>
                <a:schemeClr val="dk1"/>
              </a:buClr>
              <a:buSzPts val="1100"/>
              <a:buFont typeface="Arial"/>
              <a:buNone/>
            </a:pPr>
            <a:r>
              <a:rPr lang="en-US" sz="1300">
                <a:solidFill>
                  <a:schemeClr val="dk1"/>
                </a:solidFill>
              </a:rPr>
              <a:t>   πίνακα.</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None/>
            </a:pPr>
            <a:r>
              <a:rPr b="1" lang="en-US" sz="1300">
                <a:solidFill>
                  <a:schemeClr val="dk1"/>
                </a:solidFill>
                <a:latin typeface="Aptos"/>
                <a:ea typeface="Aptos"/>
                <a:cs typeface="Aptos"/>
                <a:sym typeface="Aptos"/>
              </a:rPr>
              <a:t>Θέματα συζήτησης:</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«Πώς αλλάζει ο τόνος όταν διαφωνούμε στο διαδίκτυο;»</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«Τι μπορούν να κάνουν οι μαθητές αν οι άλλοι εντείνουν τον θυμό τους;»</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«Πώς χρησιμοποιούν τα trolls τα συναισθήματα για να χειραγωγήσουν;»</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«Μπορεί ηο ψηφιακός κώδικας δεοντολογίας να μειώσει την εξάπλωση της παραπληροφόρησης;»</a:t>
            </a:r>
            <a:br>
              <a:rPr lang="en-US" sz="1200">
                <a:solidFill>
                  <a:schemeClr val="dk1"/>
                </a:solidFill>
                <a:latin typeface="Aptos"/>
                <a:ea typeface="Aptos"/>
                <a:cs typeface="Aptos"/>
                <a:sym typeface="Aptos"/>
              </a:rPr>
            </a:br>
            <a:endParaRPr sz="1200">
              <a:solidFill>
                <a:schemeClr val="dk1"/>
              </a:solidFill>
            </a:endParaRPr>
          </a:p>
          <a:p>
            <a:pPr indent="0" lvl="0" marL="0" rtl="0" algn="l">
              <a:lnSpc>
                <a:spcPct val="100000"/>
              </a:lnSpc>
              <a:spcBef>
                <a:spcPts val="1200"/>
              </a:spcBef>
              <a:spcAft>
                <a:spcPts val="0"/>
              </a:spcAft>
              <a:buSzPts val="1100"/>
              <a:buNone/>
            </a:pPr>
            <a:r>
              <a:rPr lang="en-US" sz="1200">
                <a:solidFill>
                  <a:schemeClr val="dk1"/>
                </a:solidFill>
              </a:rPr>
              <a:t>Κριτήρια αξιολόγησης:</a:t>
            </a:r>
            <a:endParaRPr sz="1200">
              <a:solidFill>
                <a:schemeClr val="dk1"/>
              </a:solidFill>
            </a:endParaRPr>
          </a:p>
          <a:p>
            <a:pPr indent="0" lvl="0" marL="0" rtl="0" algn="l">
              <a:lnSpc>
                <a:spcPct val="100000"/>
              </a:lnSpc>
              <a:spcBef>
                <a:spcPts val="1200"/>
              </a:spcBef>
              <a:spcAft>
                <a:spcPts val="0"/>
              </a:spcAft>
              <a:buSzPts val="1100"/>
              <a:buNone/>
            </a:pPr>
            <a:r>
              <a:rPr lang="en-US" sz="1200">
                <a:solidFill>
                  <a:schemeClr val="dk1"/>
                </a:solidFill>
              </a:rPr>
              <a:t>Κριτήριο			1 – Αναδυόμενο				3 – Σε εξέλιξη				5 – Ικανός</a:t>
            </a:r>
            <a:endParaRPr sz="1200">
              <a:solidFill>
                <a:schemeClr val="dk1"/>
              </a:solidFill>
            </a:endParaRPr>
          </a:p>
          <a:p>
            <a:pPr indent="0" lvl="0" marL="0" rtl="0" algn="l">
              <a:lnSpc>
                <a:spcPct val="100000"/>
              </a:lnSpc>
              <a:spcBef>
                <a:spcPts val="0"/>
              </a:spcBef>
              <a:spcAft>
                <a:spcPts val="0"/>
              </a:spcAft>
              <a:buSzPts val="1100"/>
              <a:buNone/>
            </a:pPr>
            <a:r>
              <a:rPr lang="en-US" sz="1200">
                <a:solidFill>
                  <a:schemeClr val="dk1"/>
                </a:solidFill>
              </a:rPr>
              <a:t>Ανάλυση σεναρίου		Ασαφείς ή ακαθόριστες απαντήσεις	Προσδιορίζει το βασικό ζήτημα, 		Αναλύει με σαφήνεια τον </a:t>
            </a:r>
            <a:endParaRPr sz="1200">
              <a:solidFill>
                <a:schemeClr val="dk1"/>
              </a:solidFill>
            </a:endParaRPr>
          </a:p>
          <a:p>
            <a:pPr indent="0" lvl="0" marL="4572000" rtl="0" algn="l">
              <a:lnSpc>
                <a:spcPct val="100000"/>
              </a:lnSpc>
              <a:spcBef>
                <a:spcPts val="0"/>
              </a:spcBef>
              <a:spcAft>
                <a:spcPts val="0"/>
              </a:spcAft>
              <a:buSzPts val="1100"/>
              <a:buNone/>
            </a:pPr>
            <a:r>
              <a:rPr lang="en-US" sz="1200">
                <a:solidFill>
                  <a:schemeClr val="dk1"/>
                </a:solidFill>
              </a:rPr>
              <a:t>αλλά περιορισμένη αναδιατύπωση	τόνο,το συναίσθημα και τον </a:t>
            </a:r>
            <a:endParaRPr sz="1200">
              <a:solidFill>
                <a:schemeClr val="dk1"/>
              </a:solidFill>
            </a:endParaRPr>
          </a:p>
          <a:p>
            <a:pPr indent="457200" lvl="0" marL="6858000" rtl="0" algn="l">
              <a:lnSpc>
                <a:spcPct val="100000"/>
              </a:lnSpc>
              <a:spcBef>
                <a:spcPts val="0"/>
              </a:spcBef>
              <a:spcAft>
                <a:spcPts val="0"/>
              </a:spcAft>
              <a:buSzPts val="1100"/>
              <a:buNone/>
            </a:pPr>
            <a:r>
              <a:rPr lang="en-US" sz="1200">
                <a:solidFill>
                  <a:schemeClr val="dk1"/>
                </a:solidFill>
              </a:rPr>
              <a:t>κίνδυνο κλιμάκωσης</a:t>
            </a:r>
            <a:endParaRPr sz="1200">
              <a:solidFill>
                <a:schemeClr val="dk1"/>
              </a:solidFill>
            </a:endParaRPr>
          </a:p>
          <a:p>
            <a:pPr indent="0" lvl="0" marL="0" rtl="0" algn="l">
              <a:lnSpc>
                <a:spcPct val="100000"/>
              </a:lnSpc>
              <a:spcBef>
                <a:spcPts val="0"/>
              </a:spcBef>
              <a:spcAft>
                <a:spcPts val="0"/>
              </a:spcAft>
              <a:buSzPts val="1100"/>
              <a:buNone/>
            </a:pPr>
            <a:r>
              <a:rPr lang="en-US" sz="1200">
                <a:solidFill>
                  <a:schemeClr val="dk1"/>
                </a:solidFill>
              </a:rPr>
              <a:t>Εφαρμογή ψηφιακού 	Ελάχιστη ή επιφανειακή αναδιατύπωση	Εφαρμόζει 1-2 αρχές αποτελεσματικά	Εφαρμόζει πολλαπλές αρχές κώδικά δεοντολογίας													με λεπτές αποχρώσεις στον </a:t>
            </a:r>
            <a:endParaRPr sz="1200">
              <a:solidFill>
                <a:schemeClr val="dk1"/>
              </a:solidFill>
            </a:endParaRPr>
          </a:p>
          <a:p>
            <a:pPr indent="457200" lvl="0" marL="6858000" rtl="0" algn="l">
              <a:lnSpc>
                <a:spcPct val="100000"/>
              </a:lnSpc>
              <a:spcBef>
                <a:spcPts val="0"/>
              </a:spcBef>
              <a:spcAft>
                <a:spcPts val="0"/>
              </a:spcAft>
              <a:buSzPts val="1100"/>
              <a:buNone/>
            </a:pPr>
            <a:r>
              <a:rPr lang="en-US" sz="1200">
                <a:solidFill>
                  <a:schemeClr val="dk1"/>
                </a:solidFill>
              </a:rPr>
              <a:t>τόνο</a:t>
            </a:r>
            <a:endParaRPr sz="1200">
              <a:solidFill>
                <a:schemeClr val="dk1"/>
              </a:solidFill>
            </a:endParaRPr>
          </a:p>
          <a:p>
            <a:pPr indent="0" lvl="0" marL="0" rtl="0" algn="l">
              <a:lnSpc>
                <a:spcPct val="100000"/>
              </a:lnSpc>
              <a:spcBef>
                <a:spcPts val="0"/>
              </a:spcBef>
              <a:spcAft>
                <a:spcPts val="0"/>
              </a:spcAft>
              <a:buSzPts val="1100"/>
              <a:buNone/>
            </a:pPr>
            <a:r>
              <a:rPr lang="en-US" sz="1200">
                <a:solidFill>
                  <a:schemeClr val="dk1"/>
                </a:solidFill>
              </a:rPr>
              <a:t>Συνεργασία			Περιορισμένη ομαδική συζήτηση		Κάποια ομαδική εργασία και 		Ενεργή συμμετοχή, </a:t>
            </a:r>
            <a:endParaRPr sz="1200">
              <a:solidFill>
                <a:schemeClr val="dk1"/>
              </a:solidFill>
            </a:endParaRPr>
          </a:p>
          <a:p>
            <a:pPr indent="457200" lvl="0" marL="4114800" rtl="0" algn="l">
              <a:lnSpc>
                <a:spcPct val="100000"/>
              </a:lnSpc>
              <a:spcBef>
                <a:spcPts val="0"/>
              </a:spcBef>
              <a:spcAft>
                <a:spcPts val="0"/>
              </a:spcAft>
              <a:buSzPts val="1100"/>
              <a:buNone/>
            </a:pPr>
            <a:r>
              <a:rPr lang="en-US" sz="1200">
                <a:solidFill>
                  <a:schemeClr val="dk1"/>
                </a:solidFill>
              </a:rPr>
              <a:t>ανταλλαγή ιδεών 				αξιοποίηση των  προτάσεων </a:t>
            </a:r>
            <a:endParaRPr sz="1200">
              <a:solidFill>
                <a:schemeClr val="dk1"/>
              </a:solidFill>
            </a:endParaRPr>
          </a:p>
          <a:p>
            <a:pPr indent="457200" lvl="0" marL="6858000" rtl="0" algn="l">
              <a:lnSpc>
                <a:spcPct val="100000"/>
              </a:lnSpc>
              <a:spcBef>
                <a:spcPts val="0"/>
              </a:spcBef>
              <a:spcAft>
                <a:spcPts val="0"/>
              </a:spcAft>
              <a:buSzPts val="1100"/>
              <a:buNone/>
            </a:pPr>
            <a:r>
              <a:rPr lang="en-US" sz="1200">
                <a:solidFill>
                  <a:schemeClr val="dk1"/>
                </a:solidFill>
              </a:rPr>
              <a:t>των άλλων</a:t>
            </a:r>
            <a:endParaRPr sz="1200">
              <a:solidFill>
                <a:schemeClr val="dk1"/>
              </a:solidFill>
            </a:endParaRPr>
          </a:p>
          <a:p>
            <a:pPr indent="0" lvl="0" marL="0" rtl="0" algn="l">
              <a:lnSpc>
                <a:spcPct val="100000"/>
              </a:lnSpc>
              <a:spcBef>
                <a:spcPts val="0"/>
              </a:spcBef>
              <a:spcAft>
                <a:spcPts val="0"/>
              </a:spcAft>
              <a:buSzPts val="1100"/>
              <a:buNone/>
            </a:pPr>
            <a:r>
              <a:rPr lang="en-US" sz="1200">
                <a:solidFill>
                  <a:schemeClr val="dk1"/>
                </a:solidFill>
              </a:rPr>
              <a:t>Κριτική σκέψη και		Απλές παρατηρήσεις			Αναφορές στη συνάφεια με 		Έντονες ιδέες σχετικά με τη</a:t>
            </a:r>
            <a:endParaRPr sz="1200">
              <a:solidFill>
                <a:schemeClr val="dk1"/>
              </a:solidFill>
            </a:endParaRPr>
          </a:p>
          <a:p>
            <a:pPr indent="0" lvl="0" marL="0" rtl="0" algn="l">
              <a:lnSpc>
                <a:spcPct val="100000"/>
              </a:lnSpc>
              <a:spcBef>
                <a:spcPts val="0"/>
              </a:spcBef>
              <a:spcAft>
                <a:spcPts val="0"/>
              </a:spcAft>
              <a:buSzPts val="1100"/>
              <a:buNone/>
            </a:pPr>
            <a:r>
              <a:rPr lang="en-US" sz="1200">
                <a:solidFill>
                  <a:schemeClr val="dk1"/>
                </a:solidFill>
              </a:rPr>
              <a:t>Εφαρμογή στην πράξη							τους μαθητές					διδασκαλία του ψηφιακού </a:t>
            </a:r>
            <a:endParaRPr sz="1200">
              <a:solidFill>
                <a:schemeClr val="dk1"/>
              </a:solidFill>
            </a:endParaRPr>
          </a:p>
          <a:p>
            <a:pPr indent="457200" lvl="0" marL="6858000" rtl="0" algn="l">
              <a:lnSpc>
                <a:spcPct val="100000"/>
              </a:lnSpc>
              <a:spcBef>
                <a:spcPts val="0"/>
              </a:spcBef>
              <a:spcAft>
                <a:spcPts val="0"/>
              </a:spcAft>
              <a:buSzPts val="1100"/>
              <a:buNone/>
            </a:pPr>
            <a:r>
              <a:rPr lang="en-US" sz="1200">
                <a:solidFill>
                  <a:schemeClr val="dk1"/>
                </a:solidFill>
              </a:rPr>
              <a:t>κώδικα δεοντολογίας στο </a:t>
            </a:r>
            <a:endParaRPr sz="1200">
              <a:solidFill>
                <a:schemeClr val="dk1"/>
              </a:solidFill>
            </a:endParaRPr>
          </a:p>
          <a:p>
            <a:pPr indent="457200" lvl="0" marL="6858000" rtl="0" algn="l">
              <a:lnSpc>
                <a:spcPct val="100000"/>
              </a:lnSpc>
              <a:spcBef>
                <a:spcPts val="0"/>
              </a:spcBef>
              <a:spcAft>
                <a:spcPts val="0"/>
              </a:spcAft>
              <a:buSzPts val="1100"/>
              <a:buNone/>
            </a:pPr>
            <a:r>
              <a:rPr lang="en-US" sz="1200">
                <a:solidFill>
                  <a:schemeClr val="dk1"/>
                </a:solidFill>
              </a:rPr>
              <a:t>πλαίσιο της τάξησ</a:t>
            </a:r>
            <a:endParaRPr sz="1200">
              <a:solidFill>
                <a:schemeClr val="dk1"/>
              </a:solidFill>
            </a:endParaRPr>
          </a:p>
          <a:p>
            <a:pPr indent="0" lvl="0" marL="158750" rtl="0" algn="l">
              <a:lnSpc>
                <a:spcPct val="100000"/>
              </a:lnSpc>
              <a:spcBef>
                <a:spcPts val="120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 name="Google Shape;135;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3. Πληροφοριακ</a:t>
            </a:r>
            <a:r>
              <a:rPr lang="en-US" sz="1600">
                <a:solidFill>
                  <a:srgbClr val="0F4761"/>
                </a:solidFill>
                <a:latin typeface="Play"/>
                <a:ea typeface="Play"/>
                <a:cs typeface="Play"/>
                <a:sym typeface="Play"/>
              </a:rPr>
              <a:t>ή Υγιεινή</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rPr>
              <a:t>Απευθύνεται σε</a:t>
            </a:r>
            <a:r>
              <a:rPr lang="en-US" sz="1200">
                <a:solidFill>
                  <a:schemeClr val="dk1"/>
                </a:solidFill>
                <a:latin typeface="Arial"/>
                <a:ea typeface="Arial"/>
                <a:cs typeface="Arial"/>
                <a:sym typeface="Arial"/>
              </a:rPr>
              <a:t>: Εν ενεργεία εκπαιδευτικοί (όλα τα μαθήματα)</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Διάρκεια</a:t>
            </a:r>
            <a:r>
              <a:rPr lang="en-US" sz="1200">
                <a:solidFill>
                  <a:schemeClr val="dk1"/>
                </a:solidFill>
                <a:latin typeface="Arial"/>
                <a:ea typeface="Arial"/>
                <a:cs typeface="Arial"/>
                <a:sym typeface="Arial"/>
              </a:rPr>
              <a:t>: 45 λεπτά</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rPr>
              <a:t>Είδος</a:t>
            </a:r>
            <a:r>
              <a:rPr b="1" lang="en-US" sz="1200">
                <a:solidFill>
                  <a:schemeClr val="dk1"/>
                </a:solidFill>
                <a:latin typeface="Arial"/>
                <a:ea typeface="Arial"/>
                <a:cs typeface="Arial"/>
                <a:sym typeface="Arial"/>
              </a:rPr>
              <a:t> ομάδας</a:t>
            </a:r>
            <a:r>
              <a:rPr lang="en-US" sz="1200">
                <a:solidFill>
                  <a:schemeClr val="dk1"/>
                </a:solidFill>
                <a:latin typeface="Arial"/>
                <a:ea typeface="Arial"/>
                <a:cs typeface="Arial"/>
                <a:sym typeface="Arial"/>
              </a:rPr>
              <a:t>: 3–4 εκπαιδευτικοί ανά ομάδα</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Στό</a:t>
            </a:r>
            <a:r>
              <a:rPr lang="en-US" sz="1200">
                <a:solidFill>
                  <a:schemeClr val="dk1"/>
                </a:solidFill>
                <a:latin typeface="Arial"/>
                <a:ea typeface="Arial"/>
                <a:cs typeface="Arial"/>
                <a:sym typeface="Arial"/>
              </a:rPr>
              <a:t>χ</a:t>
            </a:r>
            <a:r>
              <a:rPr b="1" lang="en-US" sz="1200">
                <a:solidFill>
                  <a:schemeClr val="dk1"/>
                </a:solidFill>
                <a:latin typeface="Arial"/>
                <a:ea typeface="Arial"/>
                <a:cs typeface="Arial"/>
                <a:sym typeface="Arial"/>
              </a:rPr>
              <a:t>ος</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Προώθηση της συνειδητής κατανάλωσης περιεχομένου.</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Ενθάρρυνση συνειδητών και υπεύθυνων πρακτικών κοινής χρήσης.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Εξοπλισμός των εκπαιδευτικών ώστε να αποτελούν πρότυπο πληροφοριακής υγιεινής για τους μαθητές.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Υλικά</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Προβολέας και διαφάνειες (προαιρετικά)</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IV.3.5_Point_Information_Hygiene_Checklist.docx</a:t>
            </a:r>
            <a:r>
              <a:rPr b="1" lang="en-US" sz="1200">
                <a:solidFill>
                  <a:schemeClr val="dk1"/>
                </a:solidFill>
              </a:rPr>
              <a:t> IV.3.Λίστα ελέγχου 5 σημείων για την πληροφοριακή υγιεινή.docx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IV.3.Think_Before_You_Share_Decision_Tree.docx</a:t>
            </a:r>
            <a:r>
              <a:rPr b="1" lang="en-US" sz="1200">
                <a:solidFill>
                  <a:schemeClr val="dk1"/>
                </a:solidFill>
              </a:rPr>
              <a:t> IV.3.Σκεφτείτε πριν μοιραστείτε – Δέντρο αποφάσεων.docx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IV.3.Φύλλο εργασίας με οδηγίες για την ψηφιακή ιθαγένεια.docx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Χαρτί flipchart και μαρκαδόροι/Miro, Padlet</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Έγχρωμα αυτοκόλλητα για ομαδική ψηφοφορία</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rPr>
              <a:t>Εξερευνήστε </a:t>
            </a:r>
            <a:r>
              <a:rPr lang="en-US" sz="1200" u="sng">
                <a:solidFill>
                  <a:schemeClr val="dk1"/>
                </a:solidFill>
                <a:hlinkClick r:id="rId5">
                  <a:extLst>
                    <a:ext uri="{A12FA001-AC4F-418D-AE19-62706E023703}">
                      <ahyp:hlinkClr val="tx"/>
                    </a:ext>
                  </a:extLst>
                </a:hlinkClick>
              </a:rPr>
              <a:t>τα εργαλεία του προγράμματος News Literacy</a:t>
            </a:r>
            <a:endParaRPr b="1"/>
          </a:p>
          <a:p>
            <a:pPr indent="0" lvl="0" marL="0" rtl="0" algn="l">
              <a:lnSpc>
                <a:spcPct val="100000"/>
              </a:lnSpc>
              <a:spcBef>
                <a:spcPts val="1200"/>
              </a:spcBef>
              <a:spcAft>
                <a:spcPts val="0"/>
              </a:spcAft>
              <a:buSzPts val="1100"/>
              <a:buNone/>
            </a:pPr>
            <a:r>
              <a:rPr b="1" lang="en-US"/>
              <a:t>Ροή μαθήματος</a:t>
            </a:r>
            <a:endParaRPr b="1"/>
          </a:p>
          <a:p>
            <a:pPr indent="0" lvl="0" marL="0" rtl="0" algn="l">
              <a:lnSpc>
                <a:spcPct val="100000"/>
              </a:lnSpc>
              <a:spcBef>
                <a:spcPts val="1200"/>
              </a:spcBef>
              <a:spcAft>
                <a:spcPts val="0"/>
              </a:spcAft>
              <a:buSzPts val="1100"/>
              <a:buNone/>
            </a:pPr>
            <a:r>
              <a:rPr b="1" lang="en-US"/>
              <a:t>Φάση              			  	Χρόνος        		Δραστηριότητα</a:t>
            </a:r>
            <a:endParaRPr b="1"/>
          </a:p>
          <a:p>
            <a:pPr indent="0" lvl="0" marL="0" rtl="0" algn="l">
              <a:lnSpc>
                <a:spcPct val="100000"/>
              </a:lnSpc>
              <a:spcBef>
                <a:spcPts val="0"/>
              </a:spcBef>
              <a:spcAft>
                <a:spcPts val="0"/>
              </a:spcAft>
              <a:buSzPts val="1100"/>
              <a:buNone/>
            </a:pPr>
            <a:r>
              <a:rPr lang="en-US"/>
              <a:t>1. Συζήτηση προθέρμανσης   	 	10 λεπτά       		Σκέψου-Συνδέσου-Μοιράσου: «Ποιο είναι το τελευταίο πράγμα που </a:t>
            </a:r>
            <a:endParaRPr/>
          </a:p>
          <a:p>
            <a:pPr indent="457200" lvl="0" marL="3657600" rtl="0" algn="l">
              <a:lnSpc>
                <a:spcPct val="100000"/>
              </a:lnSpc>
              <a:spcBef>
                <a:spcPts val="0"/>
              </a:spcBef>
              <a:spcAft>
                <a:spcPts val="0"/>
              </a:spcAft>
              <a:buSzPts val="1100"/>
              <a:buNone/>
            </a:pPr>
            <a:r>
              <a:rPr lang="en-US"/>
              <a:t>μοιράστηκες στο διαδίκτυο και το έλεγξες;» Τα ζευγάρια μοιράζονται με την </a:t>
            </a:r>
            <a:endParaRPr/>
          </a:p>
          <a:p>
            <a:pPr indent="457200" lvl="0" marL="3657600" rtl="0" algn="l">
              <a:lnSpc>
                <a:spcPct val="100000"/>
              </a:lnSpc>
              <a:spcBef>
                <a:spcPts val="0"/>
              </a:spcBef>
              <a:spcAft>
                <a:spcPts val="0"/>
              </a:spcAft>
              <a:buSzPts val="1100"/>
              <a:buNone/>
            </a:pPr>
            <a:r>
              <a:rPr lang="en-US"/>
              <a:t>ομάδα.</a:t>
            </a:r>
            <a:endParaRPr/>
          </a:p>
          <a:p>
            <a:pPr indent="0" lvl="0" marL="0" rtl="0" algn="l">
              <a:lnSpc>
                <a:spcPct val="100000"/>
              </a:lnSpc>
              <a:spcBef>
                <a:spcPts val="0"/>
              </a:spcBef>
              <a:spcAft>
                <a:spcPts val="0"/>
              </a:spcAft>
              <a:buSzPts val="1100"/>
              <a:buNone/>
            </a:pPr>
            <a:r>
              <a:rPr lang="en-US"/>
              <a:t>2. Μίνι εισαγωγή            			10 λεπτά       		Ο συντονιστής μοιράζεται τον ορισμό της υγιεινής των πληροφοριών και </a:t>
            </a:r>
            <a:endParaRPr/>
          </a:p>
          <a:p>
            <a:pPr indent="0" lvl="0" marL="4114800" rtl="0" algn="l">
              <a:lnSpc>
                <a:spcPct val="100000"/>
              </a:lnSpc>
              <a:spcBef>
                <a:spcPts val="0"/>
              </a:spcBef>
              <a:spcAft>
                <a:spcPts val="0"/>
              </a:spcAft>
              <a:buSzPts val="1100"/>
              <a:buNone/>
            </a:pPr>
            <a:r>
              <a:rPr lang="en-US"/>
              <a:t>τους συνηθισμένους τύπους μη επαληθευμένου περιεχομένου (π.χ. παλιά νέα που κυκλοφορούν ξανά, συναισθηματικές αναρτήσεις, σάτιρα ως γεγονός). Παρουσιάστε τον κατάλογο ελέγχου υγιεινής 5 σημείων.</a:t>
            </a:r>
            <a:endParaRPr/>
          </a:p>
          <a:p>
            <a:pPr indent="0" lvl="0" marL="0" rtl="0" algn="l">
              <a:lnSpc>
                <a:spcPct val="100000"/>
              </a:lnSpc>
              <a:spcBef>
                <a:spcPts val="0"/>
              </a:spcBef>
              <a:spcAft>
                <a:spcPts val="0"/>
              </a:spcAft>
              <a:buSzPts val="1100"/>
              <a:buNone/>
            </a:pPr>
            <a:r>
              <a:rPr lang="en-US"/>
              <a:t>3. Ομαδική ανάλυση       			 15 λεπτά        		Κάθε ομάδα λαμβάνει 2-3 σύντομα «σενάρια υγιεινής πληροφοριών» </a:t>
            </a:r>
            <a:endParaRPr/>
          </a:p>
          <a:p>
            <a:pPr indent="457200" lvl="0" marL="3657600" rtl="0" algn="l">
              <a:lnSpc>
                <a:spcPct val="100000"/>
              </a:lnSpc>
              <a:spcBef>
                <a:spcPts val="0"/>
              </a:spcBef>
              <a:spcAft>
                <a:spcPts val="0"/>
              </a:spcAft>
              <a:buSzPts val="1100"/>
              <a:buNone/>
            </a:pPr>
            <a:r>
              <a:rPr lang="en-US"/>
              <a:t>(αμφισβητήσιμες προωθήσεις WhatsApp, παραπλανητικά μιμίδια κ.λπ.). </a:t>
            </a:r>
            <a:endParaRPr/>
          </a:p>
          <a:p>
            <a:pPr indent="457200" lvl="0" marL="3657600" rtl="0" algn="l">
              <a:lnSpc>
                <a:spcPct val="100000"/>
              </a:lnSpc>
              <a:spcBef>
                <a:spcPts val="0"/>
              </a:spcBef>
              <a:spcAft>
                <a:spcPts val="0"/>
              </a:spcAft>
              <a:buSzPts val="1100"/>
              <a:buNone/>
            </a:pPr>
            <a:r>
              <a:rPr lang="en-US"/>
              <a:t>Χρησιμοποιούν τη λίστα ελέγχου για να αξιολογήσουν κάθε στοιχείο. </a:t>
            </a:r>
            <a:endParaRPr/>
          </a:p>
          <a:p>
            <a:pPr indent="457200" lvl="0" marL="3657600" rtl="0" algn="l">
              <a:lnSpc>
                <a:spcPct val="100000"/>
              </a:lnSpc>
              <a:spcBef>
                <a:spcPts val="0"/>
              </a:spcBef>
              <a:spcAft>
                <a:spcPts val="0"/>
              </a:spcAft>
              <a:buSzPts val="1100"/>
              <a:buNone/>
            </a:pPr>
            <a:r>
              <a:rPr lang="en-US"/>
              <a:t>Flipchart: Μπορεί να μοιραστεί, χρειάζεται επαλήθευση ή πρέπει να </a:t>
            </a:r>
            <a:endParaRPr/>
          </a:p>
          <a:p>
            <a:pPr indent="0" lvl="0" marL="4114800" rtl="0" algn="l">
              <a:lnSpc>
                <a:spcPct val="100000"/>
              </a:lnSpc>
              <a:spcBef>
                <a:spcPts val="0"/>
              </a:spcBef>
              <a:spcAft>
                <a:spcPts val="0"/>
              </a:spcAft>
              <a:buSzPts val="1100"/>
              <a:buNone/>
            </a:pPr>
            <a:r>
              <a:rPr lang="en-US"/>
              <a:t>απορριφθεί;</a:t>
            </a:r>
            <a:endParaRPr/>
          </a:p>
          <a:p>
            <a:pPr indent="0" lvl="0" marL="0" rtl="0" algn="l">
              <a:lnSpc>
                <a:spcPct val="100000"/>
              </a:lnSpc>
              <a:spcBef>
                <a:spcPts val="0"/>
              </a:spcBef>
              <a:spcAft>
                <a:spcPts val="0"/>
              </a:spcAft>
              <a:buSzPts val="1100"/>
              <a:buNone/>
            </a:pPr>
            <a:r>
              <a:rPr lang="en-US"/>
              <a:t>4. Περιήγηση στη γκαλερί        		  10 λεπτά        	Οι ομάδες παρουσιάζουν τις αποφάσεις τους. Οι εκπαιδευτικοί περιφέρονται, </a:t>
            </a:r>
            <a:endParaRPr/>
          </a:p>
          <a:p>
            <a:pPr indent="457200" lvl="0" marL="3657600" rtl="0" algn="l">
              <a:lnSpc>
                <a:spcPct val="100000"/>
              </a:lnSpc>
              <a:spcBef>
                <a:spcPts val="0"/>
              </a:spcBef>
              <a:spcAft>
                <a:spcPts val="0"/>
              </a:spcAft>
              <a:buSzPts val="1100"/>
              <a:buNone/>
            </a:pPr>
            <a:r>
              <a:rPr lang="en-US"/>
              <a:t>τοποθετούν χρωματιστά σημεία στις αφίσες των συμμαθητών τους (πράσινο </a:t>
            </a:r>
            <a:endParaRPr/>
          </a:p>
          <a:p>
            <a:pPr indent="457200" lvl="0" marL="3657600" rtl="0" algn="l">
              <a:lnSpc>
                <a:spcPct val="100000"/>
              </a:lnSpc>
              <a:spcBef>
                <a:spcPts val="0"/>
              </a:spcBef>
              <a:spcAft>
                <a:spcPts val="0"/>
              </a:spcAft>
              <a:buSzPts val="1100"/>
              <a:buNone/>
            </a:pPr>
            <a:r>
              <a:rPr lang="en-US"/>
              <a:t>= συμφωνώ, κίτρινο = αβέβαιο, κόκκινο = διαφωνώ).</a:t>
            </a:r>
            <a:endParaRPr/>
          </a:p>
          <a:p>
            <a:pPr indent="0" lvl="0" marL="0" rtl="0" algn="l">
              <a:lnSpc>
                <a:spcPct val="100000"/>
              </a:lnSpc>
              <a:spcBef>
                <a:spcPts val="0"/>
              </a:spcBef>
              <a:spcAft>
                <a:spcPts val="0"/>
              </a:spcAft>
              <a:buSzPts val="1100"/>
              <a:buNone/>
            </a:pPr>
            <a:r>
              <a:rPr lang="en-US"/>
              <a:t>5. Συζήτηση: κοινωνική πίεση και    	    10 λεπτά    			Συλλογική αναστοχασμός σχετικά με τα αίτια της ανεύθυνης κοινής χρήσης </a:t>
            </a:r>
            <a:endParaRPr/>
          </a:p>
          <a:p>
            <a:pPr indent="0" lvl="0" marL="0" rtl="0" algn="l">
              <a:lnSpc>
                <a:spcPct val="100000"/>
              </a:lnSpc>
              <a:spcBef>
                <a:spcPts val="0"/>
              </a:spcBef>
              <a:spcAft>
                <a:spcPts val="0"/>
              </a:spcAft>
              <a:buSzPts val="1100"/>
              <a:buNone/>
            </a:pPr>
            <a:r>
              <a:rPr lang="en-US"/>
              <a:t>     </a:t>
            </a:r>
            <a:r>
              <a:rPr lang="en-US"/>
              <a:t>κοινή χρήση							</a:t>
            </a:r>
            <a:r>
              <a:rPr lang="en-US"/>
              <a:t>(συναισθήματα, ομαδική σκέψη, επείγοντα θέματα). Πώς μπορούμε να </a:t>
            </a:r>
            <a:endParaRPr/>
          </a:p>
          <a:p>
            <a:pPr indent="457200" lvl="0" marL="3657600" rtl="0" algn="l">
              <a:lnSpc>
                <a:spcPct val="100000"/>
              </a:lnSpc>
              <a:spcBef>
                <a:spcPts val="0"/>
              </a:spcBef>
              <a:spcAft>
                <a:spcPts val="0"/>
              </a:spcAft>
              <a:buSzPts val="1100"/>
              <a:buNone/>
            </a:pPr>
            <a:r>
              <a:rPr lang="en-US"/>
              <a:t>επιβραδύνουμε; Τι πρέπει να δείξουμε ως πρότυπο στους μαθητές;</a:t>
            </a:r>
            <a:endParaRPr/>
          </a:p>
          <a:p>
            <a:pPr indent="0" lvl="0" marL="0" rtl="0" algn="l">
              <a:lnSpc>
                <a:spcPct val="100000"/>
              </a:lnSpc>
              <a:spcBef>
                <a:spcPts val="0"/>
              </a:spcBef>
              <a:spcAft>
                <a:spcPts val="0"/>
              </a:spcAft>
              <a:buSzPts val="1100"/>
              <a:buNone/>
            </a:pPr>
            <a:r>
              <a:rPr lang="en-US"/>
              <a:t>6. Κλε</a:t>
            </a:r>
            <a:r>
              <a:rPr lang="en-US"/>
              <a:t>ίσιμο </a:t>
            </a:r>
            <a:r>
              <a:rPr lang="en-US"/>
              <a:t>&amp; συμπεράσματα   		     10 λεπτά        	Κάθε εκπαιδευτικός γράφει μια προσωπική «Δέσμευση για την υγιεινή των </a:t>
            </a:r>
            <a:endParaRPr/>
          </a:p>
          <a:p>
            <a:pPr indent="457200" lvl="0" marL="3657600" rtl="0" algn="l">
              <a:lnSpc>
                <a:spcPct val="100000"/>
              </a:lnSpc>
              <a:spcBef>
                <a:spcPts val="0"/>
              </a:spcBef>
              <a:spcAft>
                <a:spcPts val="0"/>
              </a:spcAft>
              <a:buSzPts val="1100"/>
              <a:buNone/>
            </a:pPr>
            <a:r>
              <a:rPr lang="en-US"/>
              <a:t>πληροφοριών» σε ένα αυτοκόλλητο σημείωμα: μια συνήθεια που πρέπει να </a:t>
            </a:r>
            <a:endParaRPr/>
          </a:p>
          <a:p>
            <a:pPr indent="0" lvl="0" marL="4114800" rtl="0" algn="l">
              <a:lnSpc>
                <a:spcPct val="100000"/>
              </a:lnSpc>
              <a:spcBef>
                <a:spcPts val="0"/>
              </a:spcBef>
              <a:spcAft>
                <a:spcPts val="0"/>
              </a:spcAft>
              <a:buSzPts val="1100"/>
              <a:buNone/>
            </a:pPr>
            <a:r>
              <a:rPr lang="en-US"/>
              <a:t>αλλάξει ή να υιοθετήσει. Προαιρετικά: δημιουργήστε μια αφίσα με τίτλο «Σκεφτείτε πριν μοιραστείτε» για χρήση στην τάξη.</a:t>
            </a:r>
            <a:endParaRPr/>
          </a:p>
          <a:p>
            <a:pPr indent="0" lvl="0" marL="0" rtl="0" algn="l">
              <a:spcBef>
                <a:spcPts val="1400"/>
              </a:spcBef>
              <a:spcAft>
                <a:spcPts val="0"/>
              </a:spcAft>
              <a:buNone/>
            </a:pPr>
            <a:r>
              <a:rPr b="1" lang="en-US" sz="1300">
                <a:solidFill>
                  <a:schemeClr val="dk1"/>
                </a:solidFill>
                <a:latin typeface="Aptos"/>
                <a:ea typeface="Aptos"/>
                <a:cs typeface="Aptos"/>
                <a:sym typeface="Aptos"/>
              </a:rPr>
              <a:t>Θέματα για συζήτηση</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«Τι κάνει τους ανθρώπους να προωθούν ή να αναδημοσιεύουν ψευδές περιεχόμενο χωρίς να το ελέγχουν;»</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«Γιατί δεν αρκεί η διαγραφή ενός περιεχομένου αφού συνειδητοποιήσουμε ότι είναι ψευδές;»</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«Πώς μπορούμε να δώσουμε παράδειγμα καλύτερης συμπεριφοράς στους μαθητές;»</a:t>
            </a:r>
            <a:br>
              <a:rPr lang="en-US" sz="1200">
                <a:solidFill>
                  <a:schemeClr val="dk1"/>
                </a:solidFill>
                <a:latin typeface="Aptos"/>
                <a:ea typeface="Aptos"/>
                <a:cs typeface="Aptos"/>
                <a:sym typeface="Aptos"/>
              </a:rPr>
            </a:br>
            <a:endParaRPr b="1" sz="1300">
              <a:solidFill>
                <a:schemeClr val="dk1"/>
              </a:solidFil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Κριτήρια αξιολόγησης (</a:t>
            </a:r>
            <a:r>
              <a:rPr lang="en-US" sz="1200">
                <a:solidFill>
                  <a:schemeClr val="dk1"/>
                </a:solidFill>
              </a:rPr>
              <a:t>Ανταλλαγή απόψεων</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b="1" lang="en-US" sz="1200">
                <a:solidFill>
                  <a:schemeClr val="dk1"/>
                </a:solidFill>
              </a:rPr>
              <a:t>Κριτήρια      			  1 – Αναδυόμενο                  	  3 – Αναπτυσσόμενο                    5 – Ικανό</a:t>
            </a:r>
            <a:endParaRPr b="1" sz="1200">
              <a:solidFill>
                <a:schemeClr val="dk1"/>
              </a:solidFill>
            </a:endParaRPr>
          </a:p>
          <a:p>
            <a:pPr indent="0" lvl="0" marL="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Χρήση λίστας ελέγχου        Παράλειψη βασικών ελέγχων 	</a:t>
            </a:r>
            <a:r>
              <a:rPr lang="en-US" sz="1200">
                <a:solidFill>
                  <a:schemeClr val="dk1"/>
                </a:solidFill>
              </a:rPr>
              <a:t>Εφαρμογή της λίστας ελέγχου     	Εφαρμογή της πλήρους λίστας ελέγχου  </a:t>
            </a:r>
            <a:endParaRPr sz="1200">
              <a:solidFill>
                <a:schemeClr val="dk1"/>
              </a:solidFill>
            </a:endParaRPr>
          </a:p>
          <a:p>
            <a:pPr indent="457200" lvl="0" marL="1371600" rtl="0" algn="l">
              <a:lnSpc>
                <a:spcPct val="100000"/>
              </a:lnSpc>
              <a:spcBef>
                <a:spcPts val="0"/>
              </a:spcBef>
              <a:spcAft>
                <a:spcPts val="0"/>
              </a:spcAft>
              <a:buSzPts val="1100"/>
              <a:buNone/>
            </a:pPr>
            <a:r>
              <a:rPr lang="en-US" sz="1200">
                <a:solidFill>
                  <a:schemeClr val="dk1"/>
                </a:solidFill>
              </a:rPr>
              <a:t>ή ασαφής αιτιολόγηση 		</a:t>
            </a:r>
            <a:r>
              <a:rPr lang="en-US" sz="1200">
                <a:solidFill>
                  <a:schemeClr val="dk1"/>
                </a:solidFill>
                <a:latin typeface="Aptos"/>
                <a:ea typeface="Aptos"/>
                <a:cs typeface="Aptos"/>
                <a:sym typeface="Aptos"/>
              </a:rPr>
              <a:t>εν μέρει με κάποια λογική		</a:t>
            </a:r>
            <a:r>
              <a:rPr lang="en-US" sz="1200">
                <a:solidFill>
                  <a:schemeClr val="dk1"/>
                </a:solidFill>
              </a:rPr>
              <a:t>με σαφείς αιτιολογήσεις</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Ομαδική συνεργασία    	Ένα άτομο κυριαρχεί, τα άλλα	</a:t>
            </a:r>
            <a:r>
              <a:rPr lang="en-US" sz="1200">
                <a:solidFill>
                  <a:schemeClr val="dk1"/>
                </a:solidFill>
              </a:rPr>
              <a:t>Μέτρια συμμετοχή όλων		Ισότιμη συμβολή, υποστηρικτική ανάλυση </a:t>
            </a:r>
            <a:endParaRPr sz="1200">
              <a:solidFill>
                <a:schemeClr val="dk1"/>
              </a:solidFill>
            </a:endParaRPr>
          </a:p>
          <a:p>
            <a:pPr indent="457200" lvl="0" marL="1371600" rtl="0" algn="l">
              <a:lnSpc>
                <a:spcPct val="100000"/>
              </a:lnSpc>
              <a:spcBef>
                <a:spcPts val="0"/>
              </a:spcBef>
              <a:spcAft>
                <a:spcPts val="0"/>
              </a:spcAft>
              <a:buSzPts val="1100"/>
              <a:buNone/>
            </a:pPr>
            <a:r>
              <a:rPr lang="en-US" sz="1200">
                <a:solidFill>
                  <a:schemeClr val="dk1"/>
                </a:solidFill>
              </a:rPr>
              <a:t>είναι παθητικά    			των μελών 				της ομάδας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Βάθος </a:t>
            </a:r>
            <a:r>
              <a:rPr lang="en-US" sz="1200">
                <a:solidFill>
                  <a:schemeClr val="dk1"/>
                </a:solidFill>
              </a:rPr>
              <a:t>ανάλυσης</a:t>
            </a:r>
            <a:r>
              <a:rPr lang="en-US" sz="1200">
                <a:solidFill>
                  <a:schemeClr val="dk1"/>
                </a:solidFill>
                <a:latin typeface="Arial"/>
                <a:ea typeface="Arial"/>
                <a:cs typeface="Arial"/>
                <a:sym typeface="Arial"/>
              </a:rPr>
              <a:t>    		Ασαφείς απαντήσεις ή 		</a:t>
            </a:r>
            <a:r>
              <a:rPr lang="en-US" sz="1200">
                <a:solidFill>
                  <a:schemeClr val="dk1"/>
                </a:solidFill>
              </a:rPr>
              <a:t>Κάποια αναγνώριση συνηθειών	Στοχαστική, αυτογνωσιακή διορατικότητα </a:t>
            </a:r>
            <a:endParaRPr sz="1200">
              <a:solidFill>
                <a:schemeClr val="dk1"/>
              </a:solidFill>
            </a:endParaRPr>
          </a:p>
          <a:p>
            <a:pPr indent="457200" lvl="0" marL="1371600" rtl="0" algn="l">
              <a:lnSpc>
                <a:spcPct val="100000"/>
              </a:lnSpc>
              <a:spcBef>
                <a:spcPts val="0"/>
              </a:spcBef>
              <a:spcAft>
                <a:spcPts val="0"/>
              </a:spcAft>
              <a:buSzPts val="1100"/>
              <a:buNone/>
            </a:pPr>
            <a:r>
              <a:rPr lang="en-US" sz="1200">
                <a:solidFill>
                  <a:schemeClr val="dk1"/>
                </a:solidFill>
              </a:rPr>
              <a:t>μετατόπιση </a:t>
            </a:r>
            <a:r>
              <a:rPr lang="en-US" sz="1200">
                <a:solidFill>
                  <a:schemeClr val="dk1"/>
                </a:solidFill>
                <a:latin typeface="Arial"/>
                <a:ea typeface="Arial"/>
                <a:cs typeface="Arial"/>
                <a:sym typeface="Arial"/>
              </a:rPr>
              <a:t>ευθυνών      		</a:t>
            </a:r>
            <a:r>
              <a:rPr lang="en-US" sz="1200">
                <a:solidFill>
                  <a:schemeClr val="dk1"/>
                </a:solidFill>
              </a:rPr>
              <a:t>και προκαταλήψεων			και πρακτικά συμπεράσματα</a:t>
            </a:r>
            <a:endParaRPr sz="1200">
              <a:solidFill>
                <a:schemeClr val="dk1"/>
              </a:solidFill>
            </a:endParaRPr>
          </a:p>
          <a:p>
            <a:pPr indent="0" lvl="0" marL="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Ανάλυση σεναρίων    	Λανθασμένη ταξινόμηση των</a:t>
            </a:r>
            <a:r>
              <a:rPr lang="en-US" sz="1200">
                <a:solidFill>
                  <a:schemeClr val="dk1"/>
                </a:solidFill>
              </a:rPr>
              <a:t>	</a:t>
            </a:r>
            <a:r>
              <a:rPr lang="en-US" sz="1200">
                <a:solidFill>
                  <a:schemeClr val="dk1"/>
                </a:solidFill>
              </a:rPr>
              <a:t>Ταξινόμηση με κάποια ακρίβεια	Ακριβής, λεπτομερής ταξινόμηση και </a:t>
            </a:r>
            <a:endParaRPr sz="1200">
              <a:solidFill>
                <a:schemeClr val="dk1"/>
              </a:solidFill>
              <a:latin typeface="Arial"/>
              <a:ea typeface="Arial"/>
              <a:cs typeface="Arial"/>
              <a:sym typeface="Arial"/>
            </a:endParaRPr>
          </a:p>
          <a:p>
            <a:pPr indent="457200" lvl="0" marL="137160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περισσότερων στοιχείων     						</a:t>
            </a:r>
            <a:r>
              <a:rPr lang="en-US" sz="1200">
                <a:solidFill>
                  <a:schemeClr val="dk1"/>
                </a:solidFill>
              </a:rPr>
              <a:t>συζήτηση</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b="1"/>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 name="Google Shape;152;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4. </a:t>
            </a:r>
            <a:r>
              <a:rPr lang="en-US" sz="1600">
                <a:solidFill>
                  <a:srgbClr val="0F4761"/>
                </a:solidFill>
                <a:latin typeface="Play"/>
                <a:ea typeface="Play"/>
                <a:cs typeface="Play"/>
                <a:sym typeface="Play"/>
              </a:rPr>
              <a:t>Ψηφιακοί χώροι αντήχησης</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a:t>
            </a:r>
            <a:r>
              <a:rPr b="1" lang="en-US" sz="1300">
                <a:solidFill>
                  <a:schemeClr val="dk1"/>
                </a:solidFill>
                <a:latin typeface="Aptos"/>
                <a:ea typeface="Aptos"/>
                <a:cs typeface="Aptos"/>
                <a:sym typeface="Aptos"/>
              </a:rPr>
              <a:t>Echo chamber: Βλέποντας πέρα από τα ψηφιακά μας τείχη»</a:t>
            </a:r>
            <a:endParaRPr sz="1400">
              <a:solidFill>
                <a:srgbClr val="0F476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Στόχος</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Οι εκπαιδευτικοί κατανοούν πώς σχηματίζονται οι ψηφιακοί χώροι αντήχησης, αναγνωρίζουν την επίδρασή τους στις πεποιθήσεις και διερευνούν τρόπους για να διδάξουν στους μαθητές την κριτική πλοήγηση σε περιεχόμενο από διαφορετικές οπτικές γωνίες.</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Διάρκεια:</a:t>
            </a:r>
            <a:r>
              <a:rPr lang="en-US" sz="1400">
                <a:solidFill>
                  <a:srgbClr val="0F4761"/>
                </a:solidFill>
                <a:latin typeface="Arial"/>
                <a:ea typeface="Arial"/>
                <a:cs typeface="Arial"/>
                <a:sym typeface="Arial"/>
              </a:rPr>
              <a:t> 45 λεπτά</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Απαιτούμενα υλικά</a:t>
            </a:r>
            <a:endParaRPr b="1" sz="1300">
              <a:solidFill>
                <a:schemeClr val="dk1"/>
              </a:solidFill>
              <a:latin typeface="Arial"/>
              <a:ea typeface="Arial"/>
              <a:cs typeface="Arial"/>
              <a:sym typeface="Arial"/>
            </a:endParaRPr>
          </a:p>
          <a:p>
            <a:pPr indent="-304800" lvl="0" marL="457200" rtl="0" algn="l">
              <a:lnSpc>
                <a:spcPct val="100000"/>
              </a:lnSpc>
              <a:spcBef>
                <a:spcPts val="4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Χαρτί διαγράμματος ή ψηφιακό συνεργατικό πίνακα (π.χ. Jamboard, Miro)</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IV.4.Signs_of_an_Echo_Chamber.docx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IV.4.Κάρτες_προσομοίωσης_ηχητικού_θαλάμου.docx </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Χρωματιστά στυλό ή μαρκαδόροι</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rPr>
              <a:t>Παρακολουθήστε </a:t>
            </a:r>
            <a:r>
              <a:rPr lang="en-US" sz="1200" u="sng">
                <a:solidFill>
                  <a:schemeClr val="dk1"/>
                </a:solidFill>
                <a:hlinkClick r:id="rId4">
                  <a:extLst>
                    <a:ext uri="{A12FA001-AC4F-418D-AE19-62706E023703}">
                      <ahyp:hlinkClr val="tx"/>
                    </a:ext>
                  </a:extLst>
                </a:hlinkClick>
              </a:rPr>
              <a:t>το TED Ed: Πώς τα μέσα κοινωνικής δικτύωσης φιλτράρουν την κοσμοθεωρία σας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158750" rtl="0" algn="l">
              <a:lnSpc>
                <a:spcPct val="100000"/>
              </a:lnSpc>
              <a:spcBef>
                <a:spcPts val="1200"/>
              </a:spcBef>
              <a:spcAft>
                <a:spcPts val="0"/>
              </a:spcAft>
              <a:buSzPts val="1100"/>
              <a:buNone/>
            </a:pPr>
            <a:r>
              <a:rPr b="1" lang="en-US"/>
              <a:t>Ροή μαθήματος</a:t>
            </a:r>
            <a:endParaRPr b="1"/>
          </a:p>
          <a:p>
            <a:pPr indent="0" lvl="0" marL="0" rtl="0" algn="l">
              <a:spcBef>
                <a:spcPts val="0"/>
              </a:spcBef>
              <a:spcAft>
                <a:spcPts val="0"/>
              </a:spcAft>
              <a:buNone/>
            </a:pPr>
            <a:r>
              <a:t/>
            </a:r>
            <a:endParaRPr b="1" sz="1200">
              <a:latin typeface="Aptos"/>
              <a:ea typeface="Aptos"/>
              <a:cs typeface="Aptos"/>
              <a:sym typeface="Aptos"/>
            </a:endParaRPr>
          </a:p>
          <a:p>
            <a:pPr indent="457200" lvl="0" marL="0" rtl="0" algn="l">
              <a:spcBef>
                <a:spcPts val="0"/>
              </a:spcBef>
              <a:spcAft>
                <a:spcPts val="0"/>
              </a:spcAft>
              <a:buNone/>
            </a:pPr>
            <a:r>
              <a:rPr b="1" lang="en-US" sz="1200">
                <a:latin typeface="Aptos"/>
                <a:ea typeface="Aptos"/>
                <a:cs typeface="Aptos"/>
                <a:sym typeface="Aptos"/>
              </a:rPr>
              <a:t>Φάση					Χρόνος			Δραστηριότητα</a:t>
            </a:r>
            <a:endParaRPr b="1" sz="1200">
              <a:latin typeface="Aptos"/>
              <a:ea typeface="Aptos"/>
              <a:cs typeface="Aptos"/>
              <a:sym typeface="Aptos"/>
            </a:endParaRPr>
          </a:p>
          <a:p>
            <a:pPr indent="0" lvl="0" marL="158750" rtl="0" algn="l">
              <a:lnSpc>
                <a:spcPct val="100000"/>
              </a:lnSpc>
              <a:spcBef>
                <a:spcPts val="1200"/>
              </a:spcBef>
              <a:spcAft>
                <a:spcPts val="0"/>
              </a:spcAft>
              <a:buSzPts val="1100"/>
              <a:buNone/>
            </a:pPr>
            <a:r>
              <a:t/>
            </a:r>
            <a:endParaRPr b="1"/>
          </a:p>
          <a:p>
            <a:pPr indent="0" lvl="0" marL="158750" rtl="0" algn="l">
              <a:lnSpc>
                <a:spcPct val="100000"/>
              </a:lnSpc>
              <a:spcBef>
                <a:spcPts val="0"/>
              </a:spcBef>
              <a:spcAft>
                <a:spcPts val="0"/>
              </a:spcAft>
              <a:buSzPts val="1100"/>
              <a:buNone/>
            </a:pPr>
            <a:r>
              <a:rPr lang="en-US"/>
              <a:t>1. Σενάριο προθέρμανσης		10 λεπτά				Διαβάστε δυνατά μια φανταστική αλλά ρεαλιστική δήλωση μαθητή: </a:t>
            </a:r>
            <a:endParaRPr/>
          </a:p>
          <a:p>
            <a:pPr indent="457200" lvl="0" marL="4114800" rtl="0" algn="l">
              <a:lnSpc>
                <a:spcPct val="100000"/>
              </a:lnSpc>
              <a:spcBef>
                <a:spcPts val="0"/>
              </a:spcBef>
              <a:spcAft>
                <a:spcPts val="0"/>
              </a:spcAft>
              <a:buSzPts val="1100"/>
              <a:buNone/>
            </a:pPr>
            <a:r>
              <a:rPr lang="en-US"/>
              <a:t>«Όλοι συμφωνούν ότι αυτό είναι αλήθεια, είναι παντού στο feed μου». </a:t>
            </a:r>
            <a:endParaRPr/>
          </a:p>
          <a:p>
            <a:pPr indent="0" lvl="0" marL="4572000" rtl="0" algn="l">
              <a:lnSpc>
                <a:spcPct val="100000"/>
              </a:lnSpc>
              <a:spcBef>
                <a:spcPts val="0"/>
              </a:spcBef>
              <a:spcAft>
                <a:spcPts val="0"/>
              </a:spcAft>
              <a:buSzPts val="1100"/>
              <a:buNone/>
            </a:pPr>
            <a:r>
              <a:rPr lang="en-US"/>
              <a:t>Ρωτήστε: «Γιατί νομίζετε ότι το πιστεύουν αυτό;» Συγκεντρώστε τις πρώτες ιδέες.</a:t>
            </a:r>
            <a:endParaRPr/>
          </a:p>
          <a:p>
            <a:pPr indent="0" lvl="0" marL="158750" rtl="0" algn="l">
              <a:lnSpc>
                <a:spcPct val="100000"/>
              </a:lnSpc>
              <a:spcBef>
                <a:spcPts val="0"/>
              </a:spcBef>
              <a:spcAft>
                <a:spcPts val="0"/>
              </a:spcAft>
              <a:buSzPts val="1100"/>
              <a:buNone/>
            </a:pPr>
            <a:r>
              <a:rPr lang="en-US"/>
              <a:t>2. Προσομοίωση ηχητικού χώρου	20 λεπτά				Σε ομάδες των 4, οι εκπαιδευτικοί σχεδιάζουν 6-8 «κάρτες </a:t>
            </a:r>
            <a:endParaRPr/>
          </a:p>
          <a:p>
            <a:pPr indent="298450" lvl="0" marL="4273550" rtl="0" algn="l">
              <a:lnSpc>
                <a:spcPct val="100000"/>
              </a:lnSpc>
              <a:spcBef>
                <a:spcPts val="0"/>
              </a:spcBef>
              <a:spcAft>
                <a:spcPts val="0"/>
              </a:spcAft>
              <a:buSzPts val="1100"/>
              <a:buNone/>
            </a:pPr>
            <a:r>
              <a:rPr lang="en-US"/>
              <a:t>πληροφοριών» που αντιπροσωπεύουν δηλώσεις (μερικές ενισχυτικές, </a:t>
            </a:r>
            <a:endParaRPr/>
          </a:p>
          <a:p>
            <a:pPr indent="298450" lvl="0" marL="4273550" rtl="0" algn="l">
              <a:lnSpc>
                <a:spcPct val="100000"/>
              </a:lnSpc>
              <a:spcBef>
                <a:spcPts val="0"/>
              </a:spcBef>
              <a:spcAft>
                <a:spcPts val="0"/>
              </a:spcAft>
              <a:buSzPts val="1100"/>
              <a:buNone/>
            </a:pPr>
            <a:r>
              <a:rPr lang="en-US"/>
              <a:t>άλλες διαφωνούντες). Ταξινομούν αυτές που θα «μοιραστούν», </a:t>
            </a:r>
            <a:endParaRPr/>
          </a:p>
          <a:p>
            <a:pPr indent="298450" lvl="0" marL="4273550" rtl="0" algn="l">
              <a:lnSpc>
                <a:spcPct val="100000"/>
              </a:lnSpc>
              <a:spcBef>
                <a:spcPts val="0"/>
              </a:spcBef>
              <a:spcAft>
                <a:spcPts val="0"/>
              </a:spcAft>
              <a:buSzPts val="1100"/>
              <a:buNone/>
            </a:pPr>
            <a:r>
              <a:rPr lang="en-US"/>
              <a:t>«αγνοήσουν» και «διαφωνήσουν». Αφαιρέστε σταδιακά τις </a:t>
            </a:r>
            <a:endParaRPr/>
          </a:p>
          <a:p>
            <a:pPr indent="298450" lvl="0" marL="4273550" rtl="0" algn="l">
              <a:lnSpc>
                <a:spcPct val="100000"/>
              </a:lnSpc>
              <a:spcBef>
                <a:spcPts val="0"/>
              </a:spcBef>
              <a:spcAft>
                <a:spcPts val="0"/>
              </a:spcAft>
              <a:buSzPts val="1100"/>
              <a:buNone/>
            </a:pPr>
            <a:r>
              <a:rPr lang="en-US"/>
              <a:t>διαφωνούντες. Σκεφτείτε πώς αυτό διαμορφώνει την αντίληψη τους.</a:t>
            </a:r>
            <a:endParaRPr/>
          </a:p>
          <a:p>
            <a:pPr indent="0" lvl="0" marL="158750" rtl="0" algn="l">
              <a:lnSpc>
                <a:spcPct val="100000"/>
              </a:lnSpc>
              <a:spcBef>
                <a:spcPts val="0"/>
              </a:spcBef>
              <a:spcAft>
                <a:spcPts val="0"/>
              </a:spcAft>
              <a:buSzPts val="1100"/>
              <a:buNone/>
            </a:pPr>
            <a:r>
              <a:rPr lang="en-US"/>
              <a:t>3. Χαρτογράφηση της ομαδικής		10 λεπτά			Σε χαρτί διαγράμματος, κάθε ομάδα χαρτογραφεί τον τρόπο με τον  </a:t>
            </a:r>
            <a:endParaRPr/>
          </a:p>
          <a:p>
            <a:pPr indent="0" lvl="0" marL="158750" rtl="0" algn="l">
              <a:lnSpc>
                <a:spcPct val="100000"/>
              </a:lnSpc>
              <a:spcBef>
                <a:spcPts val="0"/>
              </a:spcBef>
              <a:spcAft>
                <a:spcPts val="0"/>
              </a:spcAft>
              <a:buSzPts val="1100"/>
              <a:buNone/>
            </a:pPr>
            <a:r>
              <a:rPr lang="en-US"/>
              <a:t>    </a:t>
            </a:r>
            <a:r>
              <a:rPr lang="en-US"/>
              <a:t>σκέψης									</a:t>
            </a:r>
            <a:r>
              <a:rPr lang="en-US"/>
              <a:t>οποίο η επιλογή τους επηρέασε τις συλλογικές πεποιθήσεις τους. </a:t>
            </a:r>
            <a:endParaRPr/>
          </a:p>
          <a:p>
            <a:pPr indent="298450" lvl="0" marL="4273550" rtl="0" algn="l">
              <a:lnSpc>
                <a:spcPct val="100000"/>
              </a:lnSpc>
              <a:spcBef>
                <a:spcPts val="0"/>
              </a:spcBef>
              <a:spcAft>
                <a:spcPts val="0"/>
              </a:spcAft>
              <a:buSzPts val="1100"/>
              <a:buNone/>
            </a:pPr>
            <a:r>
              <a:rPr lang="en-US"/>
              <a:t>Συγκρίνετε μεταξύ των ομάδων: κατέληξε κάποια ομάδα να βλέπει </a:t>
            </a:r>
            <a:endParaRPr/>
          </a:p>
          <a:p>
            <a:pPr indent="298450" lvl="0" marL="4273550" rtl="0" algn="l">
              <a:lnSpc>
                <a:spcPct val="100000"/>
              </a:lnSpc>
              <a:spcBef>
                <a:spcPts val="0"/>
              </a:spcBef>
              <a:spcAft>
                <a:spcPts val="0"/>
              </a:spcAft>
              <a:buSzPts val="1100"/>
              <a:buNone/>
            </a:pPr>
            <a:r>
              <a:rPr lang="en-US"/>
              <a:t>κυρίως μία προοπτική;</a:t>
            </a:r>
            <a:endParaRPr/>
          </a:p>
          <a:p>
            <a:pPr indent="0" lvl="0" marL="158750" rtl="0" algn="l">
              <a:lnSpc>
                <a:spcPct val="100000"/>
              </a:lnSpc>
              <a:spcBef>
                <a:spcPts val="0"/>
              </a:spcBef>
              <a:spcAft>
                <a:spcPts val="0"/>
              </a:spcAft>
              <a:buSzPts val="1100"/>
              <a:buNone/>
            </a:pPr>
            <a:r>
              <a:rPr lang="en-US"/>
              <a:t>4. Στρατηγική ανταλλαγής ιδεών	15 λεπτά				Παρουσιάστε το φυλλάδιο «Σημάδια μιας αίθουσας ηχούς». Οι ομάδες </a:t>
            </a:r>
            <a:endParaRPr/>
          </a:p>
          <a:p>
            <a:pPr indent="298450" lvl="0" marL="4273550" rtl="0" algn="l">
              <a:lnSpc>
                <a:spcPct val="100000"/>
              </a:lnSpc>
              <a:spcBef>
                <a:spcPts val="0"/>
              </a:spcBef>
              <a:spcAft>
                <a:spcPts val="0"/>
              </a:spcAft>
              <a:buSzPts val="1100"/>
              <a:buNone/>
            </a:pPr>
            <a:r>
              <a:rPr lang="en-US"/>
              <a:t>καταγράφουν στρατηγικές για την τάξη με σκοπό:</a:t>
            </a:r>
            <a:endParaRPr/>
          </a:p>
          <a:p>
            <a:pPr indent="0" lvl="0" marL="4572000" rtl="0" algn="l">
              <a:lnSpc>
                <a:spcPct val="100000"/>
              </a:lnSpc>
              <a:spcBef>
                <a:spcPts val="0"/>
              </a:spcBef>
              <a:spcAft>
                <a:spcPts val="0"/>
              </a:spcAft>
              <a:buSzPts val="1100"/>
              <a:buNone/>
            </a:pPr>
            <a:r>
              <a:rPr lang="en-US"/>
              <a:t>• Προσδιορίσουν περιορισμένες ροές πληροφοριών</a:t>
            </a:r>
            <a:endParaRPr/>
          </a:p>
          <a:p>
            <a:pPr indent="0" lvl="0" marL="4572000" rtl="0" algn="l">
              <a:lnSpc>
                <a:spcPct val="100000"/>
              </a:lnSpc>
              <a:spcBef>
                <a:spcPts val="0"/>
              </a:spcBef>
              <a:spcAft>
                <a:spcPts val="0"/>
              </a:spcAft>
              <a:buSzPts val="1100"/>
              <a:buNone/>
            </a:pPr>
            <a:r>
              <a:rPr lang="en-US"/>
              <a:t>• Διδάξουν τον σεβασμό στην ανταλλαγή διαφορετικών απόψεων</a:t>
            </a:r>
            <a:endParaRPr/>
          </a:p>
          <a:p>
            <a:pPr indent="457200" lvl="0" marL="4114800" rtl="0" algn="l">
              <a:lnSpc>
                <a:spcPct val="100000"/>
              </a:lnSpc>
              <a:spcBef>
                <a:spcPts val="0"/>
              </a:spcBef>
              <a:spcAft>
                <a:spcPts val="0"/>
              </a:spcAft>
              <a:buSzPts val="1100"/>
              <a:buNone/>
            </a:pPr>
            <a:r>
              <a:rPr lang="en-US"/>
              <a:t>• Την πρόληψη της αλγοριθμικής απομόνωσης</a:t>
            </a:r>
            <a:endParaRPr/>
          </a:p>
          <a:p>
            <a:pPr indent="0" lvl="0" marL="158750" rtl="0" algn="l">
              <a:lnSpc>
                <a:spcPct val="100000"/>
              </a:lnSpc>
              <a:spcBef>
                <a:spcPts val="0"/>
              </a:spcBef>
              <a:spcAft>
                <a:spcPts val="0"/>
              </a:spcAft>
              <a:buSzPts val="1100"/>
              <a:buNone/>
            </a:pPr>
            <a:r>
              <a:rPr lang="en-US"/>
              <a:t>5. Συμπεράσματα και Κλείσιμο		5 λεπτά			Στρογγυλή τράπεζα: Κάθε ομάδα μοιράζεται ένα συμπέρασμα και μια </a:t>
            </a:r>
            <a:endParaRPr/>
          </a:p>
          <a:p>
            <a:pPr indent="298450" lvl="0" marL="4273550" rtl="0" algn="l">
              <a:lnSpc>
                <a:spcPct val="100000"/>
              </a:lnSpc>
              <a:spcBef>
                <a:spcPts val="0"/>
              </a:spcBef>
              <a:spcAft>
                <a:spcPts val="0"/>
              </a:spcAft>
              <a:buSzPts val="1100"/>
              <a:buNone/>
            </a:pPr>
            <a:r>
              <a:rPr lang="en-US"/>
              <a:t>ιδέα που θα δοκιμάσει στην τάξη της. Ενθαρρύνετε τον </a:t>
            </a:r>
            <a:endParaRPr/>
          </a:p>
          <a:p>
            <a:pPr indent="298450" lvl="0" marL="4273550" rtl="0" algn="l">
              <a:lnSpc>
                <a:spcPct val="100000"/>
              </a:lnSpc>
              <a:spcBef>
                <a:spcPts val="0"/>
              </a:spcBef>
              <a:spcAft>
                <a:spcPts val="0"/>
              </a:spcAft>
              <a:buSzPts val="1100"/>
              <a:buNone/>
            </a:pPr>
            <a:r>
              <a:rPr lang="en-US"/>
              <a:t>προβληματισμό σχετικά με την ψηφιακή ανοιχτότητα.</a:t>
            </a:r>
            <a:endParaRPr b="1"/>
          </a:p>
          <a:p>
            <a:pPr indent="0" lvl="0" marL="0" rtl="0" algn="l">
              <a:spcBef>
                <a:spcPts val="1400"/>
              </a:spcBef>
              <a:spcAft>
                <a:spcPts val="0"/>
              </a:spcAft>
              <a:buNone/>
            </a:pPr>
            <a:r>
              <a:rPr b="1" lang="en-US" sz="1300">
                <a:solidFill>
                  <a:schemeClr val="dk1"/>
                </a:solidFill>
                <a:latin typeface="Aptos"/>
                <a:ea typeface="Aptos"/>
                <a:cs typeface="Aptos"/>
                <a:sym typeface="Aptos"/>
              </a:rPr>
              <a:t>Θέματα συζήτησης</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«Ποιοι τύποι περιεχομένου φιλτράρονται στην ομάδα σας;»</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«Πώς μπορούν οι αλγόριθμοι να ενισχύσουν αυτές τις φούσκες;»</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«Πώς μπορούμε να προωθήσουμε τη «διεύρυνση της οπτικής» στους μαθητές;»</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Ποιες παγκόσμιες συνέπειες μπορεί να έχουν οι «ηχητικοί χώροι αντήχησης»;</a:t>
            </a:r>
            <a:br>
              <a:rPr lang="en-US" sz="1200">
                <a:solidFill>
                  <a:schemeClr val="dk1"/>
                </a:solidFill>
                <a:latin typeface="Aptos"/>
                <a:ea typeface="Aptos"/>
                <a:cs typeface="Aptos"/>
                <a:sym typeface="Aptos"/>
              </a:rPr>
            </a:br>
            <a:endParaRPr b="1" sz="1300">
              <a:solidFill>
                <a:schemeClr val="dk1"/>
              </a:solidFil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Κριτήρια αξιολόγησης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b="1" lang="en-US" sz="1200">
                <a:solidFill>
                  <a:schemeClr val="dk1"/>
                </a:solidFill>
              </a:rPr>
              <a:t>Κριτήρια               			 	1 – Αναδυόμενο           		 3 – Αναπτυσσόμενο          		  5 – Ικανό</a:t>
            </a:r>
            <a:endParaRPr b="1" sz="1200">
              <a:solidFill>
                <a:schemeClr val="dk1"/>
              </a:solidFill>
            </a:endParaRPr>
          </a:p>
          <a:p>
            <a:pPr indent="0" lvl="0" marL="0" rtl="0" algn="l">
              <a:spcBef>
                <a:spcPts val="0"/>
              </a:spcBef>
              <a:spcAft>
                <a:spcPts val="0"/>
              </a:spcAft>
              <a:buNone/>
            </a:pPr>
            <a:r>
              <a:rPr lang="en-US" sz="1200">
                <a:latin typeface="Aptos"/>
                <a:ea typeface="Aptos"/>
                <a:cs typeface="Aptos"/>
                <a:sym typeface="Aptos"/>
              </a:rPr>
              <a:t>Κατανόηση των «ηχητικών χώρων»	Περιορισμένη αναγνώριση		Μπορεί να ορίσει και να δώσει	 </a:t>
            </a:r>
            <a:r>
              <a:rPr lang="en-US" sz="1200">
                <a:latin typeface="Aptos"/>
                <a:ea typeface="Aptos"/>
                <a:cs typeface="Aptos"/>
                <a:sym typeface="Aptos"/>
              </a:rPr>
              <a:t>Σαφής κατανόηση, </a:t>
            </a:r>
            <a:r>
              <a:rPr lang="en-US" sz="1200">
                <a:latin typeface="Aptos"/>
                <a:ea typeface="Aptos"/>
                <a:cs typeface="Aptos"/>
                <a:sym typeface="Aptos"/>
              </a:rPr>
              <a:t>   </a:t>
            </a:r>
            <a:endParaRPr sz="1200">
              <a:latin typeface="Aptos"/>
              <a:ea typeface="Aptos"/>
              <a:cs typeface="Aptos"/>
              <a:sym typeface="Aptos"/>
            </a:endParaRPr>
          </a:p>
          <a:p>
            <a:pPr indent="457200" lvl="0" marL="4572000" rtl="0" algn="l">
              <a:spcBef>
                <a:spcPts val="0"/>
              </a:spcBef>
              <a:spcAft>
                <a:spcPts val="0"/>
              </a:spcAft>
              <a:buNone/>
            </a:pPr>
            <a:r>
              <a:rPr lang="en-US" sz="1200">
                <a:latin typeface="Aptos"/>
                <a:ea typeface="Aptos"/>
                <a:cs typeface="Aptos"/>
                <a:sym typeface="Aptos"/>
              </a:rPr>
              <a:t>1–2 παραδείγματα			 </a:t>
            </a:r>
            <a:r>
              <a:rPr lang="en-US" sz="1200">
                <a:solidFill>
                  <a:schemeClr val="dk1"/>
                </a:solidFill>
                <a:latin typeface="Aptos"/>
                <a:ea typeface="Aptos"/>
                <a:cs typeface="Aptos"/>
                <a:sym typeface="Aptos"/>
              </a:rPr>
              <a:t>με επιπτώσεις στην τάξη</a:t>
            </a:r>
            <a:endParaRPr sz="1200">
              <a:latin typeface="Aptos"/>
              <a:ea typeface="Aptos"/>
              <a:cs typeface="Aptos"/>
              <a:sym typeface="Aptos"/>
            </a:endParaRPr>
          </a:p>
          <a:p>
            <a:pPr indent="0" lvl="0" marL="0" rtl="0" algn="l">
              <a:spcBef>
                <a:spcPts val="0"/>
              </a:spcBef>
              <a:spcAft>
                <a:spcPts val="0"/>
              </a:spcAft>
              <a:buNone/>
            </a:pPr>
            <a:r>
              <a:t/>
            </a:r>
            <a:endParaRPr sz="1200">
              <a:latin typeface="Aptos"/>
              <a:ea typeface="Aptos"/>
              <a:cs typeface="Aptos"/>
              <a:sym typeface="Aptos"/>
            </a:endParaRPr>
          </a:p>
          <a:p>
            <a:pPr indent="0" lvl="0" marL="0" rtl="0" algn="l">
              <a:spcBef>
                <a:spcPts val="0"/>
              </a:spcBef>
              <a:spcAft>
                <a:spcPts val="0"/>
              </a:spcAft>
              <a:buNone/>
            </a:pPr>
            <a:r>
              <a:rPr lang="en-US" sz="1200">
                <a:latin typeface="Aptos"/>
                <a:ea typeface="Aptos"/>
                <a:cs typeface="Aptos"/>
                <a:sym typeface="Aptos"/>
              </a:rPr>
              <a:t>Συνεργασία σε προσομοίωση		Παθητική ή αποστασιοποιημένη	Κάποια συμβολή			Πλήρης συμμετοχή με </a:t>
            </a:r>
            <a:endParaRPr sz="1200">
              <a:latin typeface="Aptos"/>
              <a:ea typeface="Aptos"/>
              <a:cs typeface="Aptos"/>
              <a:sym typeface="Aptos"/>
            </a:endParaRPr>
          </a:p>
          <a:p>
            <a:pPr indent="457200" lvl="0" marL="6858000" rtl="0" algn="l">
              <a:spcBef>
                <a:spcPts val="0"/>
              </a:spcBef>
              <a:spcAft>
                <a:spcPts val="0"/>
              </a:spcAft>
              <a:buNone/>
            </a:pPr>
            <a:r>
              <a:rPr lang="en-US" sz="1200">
                <a:latin typeface="Aptos"/>
                <a:ea typeface="Aptos"/>
                <a:cs typeface="Aptos"/>
                <a:sym typeface="Aptos"/>
              </a:rPr>
              <a:t>ενεργό ανάληψη ρόλου</a:t>
            </a:r>
            <a:endParaRPr sz="1200">
              <a:latin typeface="Aptos"/>
              <a:ea typeface="Aptos"/>
              <a:cs typeface="Aptos"/>
              <a:sym typeface="Aptos"/>
            </a:endParaRPr>
          </a:p>
          <a:p>
            <a:pPr indent="0" lvl="0" marL="0" rtl="0" algn="l">
              <a:spcBef>
                <a:spcPts val="0"/>
              </a:spcBef>
              <a:spcAft>
                <a:spcPts val="0"/>
              </a:spcAft>
              <a:buNone/>
            </a:pPr>
            <a:r>
              <a:rPr lang="en-US" sz="1200">
                <a:latin typeface="Aptos"/>
                <a:ea typeface="Aptos"/>
                <a:cs typeface="Aptos"/>
                <a:sym typeface="Aptos"/>
              </a:rPr>
              <a:t>Ανάπτυξη στρατηγικής			Γενικές προτάσεις			Ορισμένες στοχευμένες ιδέες	Πρακτικές, κατάλληλες για </a:t>
            </a:r>
            <a:endParaRPr sz="1200">
              <a:latin typeface="Aptos"/>
              <a:ea typeface="Aptos"/>
              <a:cs typeface="Aptos"/>
              <a:sym typeface="Aptos"/>
            </a:endParaRPr>
          </a:p>
          <a:p>
            <a:pPr indent="457200" lvl="0" marL="6858000" rtl="0" algn="l">
              <a:spcBef>
                <a:spcPts val="0"/>
              </a:spcBef>
              <a:spcAft>
                <a:spcPts val="0"/>
              </a:spcAft>
              <a:buNone/>
            </a:pPr>
            <a:r>
              <a:rPr lang="en-US" sz="1200">
                <a:latin typeface="Aptos"/>
                <a:ea typeface="Aptos"/>
                <a:cs typeface="Aptos"/>
                <a:sym typeface="Aptos"/>
              </a:rPr>
              <a:t>την ηλικία εφαρμογές στην </a:t>
            </a:r>
            <a:endParaRPr sz="1200">
              <a:latin typeface="Aptos"/>
              <a:ea typeface="Aptos"/>
              <a:cs typeface="Aptos"/>
              <a:sym typeface="Aptos"/>
            </a:endParaRPr>
          </a:p>
          <a:p>
            <a:pPr indent="457200" lvl="0" marL="6858000" rtl="0" algn="l">
              <a:spcBef>
                <a:spcPts val="0"/>
              </a:spcBef>
              <a:spcAft>
                <a:spcPts val="0"/>
              </a:spcAft>
              <a:buNone/>
            </a:pPr>
            <a:r>
              <a:rPr lang="en-US" sz="1200">
                <a:latin typeface="Aptos"/>
                <a:ea typeface="Aptos"/>
                <a:cs typeface="Aptos"/>
                <a:sym typeface="Aptos"/>
              </a:rPr>
              <a:t>τάξη</a:t>
            </a:r>
            <a:endParaRPr sz="1200">
              <a:latin typeface="Aptos"/>
              <a:ea typeface="Aptos"/>
              <a:cs typeface="Aptos"/>
              <a:sym typeface="Aptos"/>
            </a:endParaRPr>
          </a:p>
          <a:p>
            <a:pPr indent="0" lvl="0" marL="0" rtl="0" algn="l">
              <a:spcBef>
                <a:spcPts val="0"/>
              </a:spcBef>
              <a:spcAft>
                <a:spcPts val="0"/>
              </a:spcAft>
              <a:buNone/>
            </a:pPr>
            <a:r>
              <a:rPr lang="en-US" sz="1200">
                <a:latin typeface="Aptos"/>
                <a:ea typeface="Aptos"/>
                <a:cs typeface="Aptos"/>
                <a:sym typeface="Aptos"/>
              </a:rPr>
              <a:t>Ποιότητα αναστοχασμού	</a:t>
            </a:r>
            <a:r>
              <a:rPr b="1" lang="en-US" sz="1200">
                <a:latin typeface="Aptos"/>
                <a:ea typeface="Aptos"/>
                <a:cs typeface="Aptos"/>
                <a:sym typeface="Aptos"/>
              </a:rPr>
              <a:t>		</a:t>
            </a:r>
            <a:r>
              <a:rPr lang="en-US" sz="1200">
                <a:latin typeface="Aptos"/>
                <a:ea typeface="Aptos"/>
                <a:cs typeface="Aptos"/>
                <a:sym typeface="Aptos"/>
              </a:rPr>
              <a:t>Ασαφής ή εκτός θέματος		Προσδιορίζει 1 βασική ιδέα		Στοχαστική σύνδεση μεταξύ </a:t>
            </a:r>
            <a:endParaRPr sz="1200">
              <a:latin typeface="Aptos"/>
              <a:ea typeface="Aptos"/>
              <a:cs typeface="Aptos"/>
              <a:sym typeface="Aptos"/>
            </a:endParaRPr>
          </a:p>
          <a:p>
            <a:pPr indent="457200" lvl="0" marL="6858000" rtl="0" algn="l">
              <a:spcBef>
                <a:spcPts val="0"/>
              </a:spcBef>
              <a:spcAft>
                <a:spcPts val="0"/>
              </a:spcAft>
              <a:buNone/>
            </a:pPr>
            <a:r>
              <a:rPr lang="en-US" sz="1200">
                <a:latin typeface="Aptos"/>
                <a:ea typeface="Aptos"/>
                <a:cs typeface="Aptos"/>
                <a:sym typeface="Aptos"/>
              </a:rPr>
              <a:t>δραστηριότητας και </a:t>
            </a:r>
            <a:endParaRPr sz="1200">
              <a:latin typeface="Aptos"/>
              <a:ea typeface="Aptos"/>
              <a:cs typeface="Aptos"/>
              <a:sym typeface="Aptos"/>
            </a:endParaRPr>
          </a:p>
          <a:p>
            <a:pPr indent="457200" lvl="0" marL="6858000" rtl="0" algn="l">
              <a:spcBef>
                <a:spcPts val="0"/>
              </a:spcBef>
              <a:spcAft>
                <a:spcPts val="0"/>
              </a:spcAft>
              <a:buNone/>
            </a:pPr>
            <a:r>
              <a:rPr lang="en-US" sz="1200">
                <a:latin typeface="Aptos"/>
                <a:ea typeface="Aptos"/>
                <a:cs typeface="Aptos"/>
                <a:sym typeface="Aptos"/>
              </a:rPr>
              <a:t>διδακτικής πρακτικής</a:t>
            </a:r>
            <a:endParaRPr sz="1200">
              <a:latin typeface="Aptos"/>
              <a:ea typeface="Aptos"/>
              <a:cs typeface="Aptos"/>
              <a:sym typeface="Aptos"/>
            </a:endParaRPr>
          </a:p>
          <a:p>
            <a:pPr indent="0" lvl="0" marL="0" rtl="0" algn="l">
              <a:lnSpc>
                <a:spcPct val="100000"/>
              </a:lnSpc>
              <a:spcBef>
                <a:spcPts val="1200"/>
              </a:spcBef>
              <a:spcAft>
                <a:spcPts val="0"/>
              </a:spcAft>
              <a:buSzPts val="1100"/>
              <a:buNone/>
            </a:pPr>
            <a:r>
              <a:t/>
            </a:r>
            <a:endParaRPr sz="1200">
              <a:solidFill>
                <a:schemeClr val="dk1"/>
              </a:solidFill>
            </a:endParaRPr>
          </a:p>
          <a:p>
            <a:pPr indent="0" lvl="0" marL="0" rtl="0" algn="l">
              <a:lnSpc>
                <a:spcPct val="100000"/>
              </a:lnSpc>
              <a:spcBef>
                <a:spcPts val="12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SzPts val="1100"/>
              <a:buNone/>
            </a:pPr>
            <a:r>
              <a:rPr lang="en-US" sz="1600">
                <a:solidFill>
                  <a:srgbClr val="0F4761"/>
                </a:solidFill>
                <a:latin typeface="Play"/>
                <a:ea typeface="Play"/>
                <a:cs typeface="Play"/>
                <a:sym typeface="Play"/>
              </a:rPr>
              <a:t>5. Κατανόηση και διαχείριση του ψηφιακού σας αποτυπώματος</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Στοχευόμενο κοινό: </a:t>
            </a:r>
            <a:r>
              <a:rPr lang="en-US" sz="1200">
                <a:solidFill>
                  <a:schemeClr val="dk1"/>
                </a:solidFill>
                <a:latin typeface="Arial"/>
                <a:ea typeface="Arial"/>
                <a:cs typeface="Arial"/>
                <a:sym typeface="Arial"/>
              </a:rPr>
              <a:t>Εκπαιδευτικοί (Εργαστήριο επαγγελματικής ανάπτυξης)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Διάρκεια:</a:t>
            </a:r>
            <a:r>
              <a:rPr lang="en-US" sz="1200">
                <a:solidFill>
                  <a:schemeClr val="dk1"/>
                </a:solidFill>
                <a:latin typeface="Arial"/>
                <a:ea typeface="Arial"/>
                <a:cs typeface="Arial"/>
                <a:sym typeface="Arial"/>
              </a:rPr>
              <a:t> 45 λεπτά</a:t>
            </a:r>
            <a:endParaRPr sz="1200">
              <a:solidFill>
                <a:schemeClr val="dk1"/>
              </a:solidFill>
              <a:latin typeface="Arial"/>
              <a:ea typeface="Arial"/>
              <a:cs typeface="Arial"/>
              <a:sym typeface="Arial"/>
            </a:endParaRPr>
          </a:p>
          <a:p>
            <a:pPr indent="0" lvl="0" marL="0" rtl="0" algn="l">
              <a:spcBef>
                <a:spcPts val="1200"/>
              </a:spcBef>
              <a:spcAft>
                <a:spcPts val="0"/>
              </a:spcAft>
              <a:buNone/>
            </a:pPr>
            <a:r>
              <a:rPr b="1" lang="en-US" sz="1200">
                <a:solidFill>
                  <a:schemeClr val="dk1"/>
                </a:solidFill>
                <a:latin typeface="Aptos"/>
                <a:ea typeface="Aptos"/>
                <a:cs typeface="Aptos"/>
                <a:sym typeface="Aptos"/>
              </a:rPr>
              <a:t>Στόχος:</a:t>
            </a:r>
            <a:endParaRPr b="1" sz="12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Εξερεύνηση του τρόπου συλλογής προσωπικών δεδομένων σε διάφορες πλατφόρμες.</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Προσδιορισμός των μακροπρόθεσμων επιπτώσεων των ψηφιακών αποτυπωμάτων.</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Εξάσκηση τεχνικών για την υπεύθυνη διαχείριση της ψηφιακής ταυτότητας.</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None/>
            </a:pPr>
            <a:r>
              <a:rPr b="1" lang="en-US" sz="1300">
                <a:solidFill>
                  <a:schemeClr val="dk1"/>
                </a:solidFill>
                <a:latin typeface="Aptos"/>
                <a:ea typeface="Aptos"/>
                <a:cs typeface="Aptos"/>
                <a:sym typeface="Aptos"/>
              </a:rPr>
              <a:t>Υλικά και εργαλεία:</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Προβολέας ή οθόνη με πρόσβαση στο διαδίκτυο</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Πρόσβαση σε διαδικτυακά εργαλεία ανάλυσης αποτυπωμάτων (π.χ. </a:t>
            </a:r>
            <a:r>
              <a:rPr lang="en-US" sz="1200" u="sng">
                <a:solidFill>
                  <a:srgbClr val="1155CC"/>
                </a:solidFill>
                <a:latin typeface="Aptos"/>
                <a:ea typeface="Aptos"/>
                <a:cs typeface="Aptos"/>
                <a:sym typeface="Aptos"/>
                <a:hlinkClick r:id="rId2">
                  <a:extLst>
                    <a:ext uri="{A12FA001-AC4F-418D-AE19-62706E023703}">
                      <ahyp:hlinkClr val="tx"/>
                    </a:ext>
                  </a:extLst>
                </a:hlinkClick>
              </a:rPr>
              <a:t>Trace My Shadow</a:t>
            </a:r>
            <a:r>
              <a:rPr lang="en-US" sz="1200">
                <a:solidFill>
                  <a:schemeClr val="dk1"/>
                </a:solidFill>
                <a:latin typeface="Aptos"/>
                <a:ea typeface="Aptos"/>
                <a:cs typeface="Aptos"/>
                <a:sym typeface="Aptos"/>
              </a:rPr>
              <a:t>, </a:t>
            </a:r>
            <a:r>
              <a:rPr lang="en-US" sz="1200" u="sng">
                <a:solidFill>
                  <a:srgbClr val="1155CC"/>
                </a:solidFill>
                <a:latin typeface="Aptos"/>
                <a:ea typeface="Aptos"/>
                <a:cs typeface="Aptos"/>
                <a:sym typeface="Aptos"/>
                <a:hlinkClick r:id="rId3">
                  <a:extLst>
                    <a:ext uri="{A12FA001-AC4F-418D-AE19-62706E023703}">
                      <ahyp:hlinkClr val="tx"/>
                    </a:ext>
                  </a:extLst>
                </a:hlinkClick>
              </a:rPr>
              <a:t>Google Activity</a:t>
            </a:r>
            <a:r>
              <a:rPr lang="en-US" sz="1200">
                <a:solidFill>
                  <a:schemeClr val="dk1"/>
                </a:solidFill>
                <a:latin typeface="Aptos"/>
                <a:ea typeface="Aptos"/>
                <a:cs typeface="Aptos"/>
                <a:sym typeface="Aptos"/>
              </a:rPr>
              <a:t>)</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Χαρτί διαγραμμάτων / αυτοκόλλητες σημειώσεις / μαρκαδόροι/Padlet, Miro</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IIV.5.Έλεγχος ψηφιακού αποτυπώματος – Άσκηση για μαθητές.docx </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IIV.5.Πρότυπο χαρτογράφησης ψηφιακού αποτυπώματος.docx</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Διαδραστικό εργαλείο (10 λεπτά)</a:t>
            </a:r>
            <a:r>
              <a:rPr lang="en-US" sz="1200">
                <a:solidFill>
                  <a:schemeClr val="dk1"/>
                </a:solidFill>
                <a:latin typeface="Aptos"/>
                <a:ea typeface="Aptos"/>
                <a:cs typeface="Aptos"/>
                <a:sym typeface="Aptos"/>
              </a:rPr>
              <a:t>: Επισκεφθείτε </a:t>
            </a:r>
            <a:r>
              <a:rPr lang="en-US" sz="1200" u="sng">
                <a:solidFill>
                  <a:srgbClr val="1155CC"/>
                </a:solidFill>
                <a:latin typeface="Aptos"/>
                <a:ea typeface="Aptos"/>
                <a:cs typeface="Aptos"/>
                <a:sym typeface="Aptos"/>
                <a:hlinkClick r:id="rId4">
                  <a:extLst>
                    <a:ext uri="{A12FA001-AC4F-418D-AE19-62706E023703}">
                      <ahyp:hlinkClr val="tx"/>
                    </a:ext>
                  </a:extLst>
                </a:hlinkClick>
              </a:rPr>
              <a:t>το https://www.digitalfootprintcheck.com</a:t>
            </a:r>
            <a:r>
              <a:rPr lang="en-US" sz="1200">
                <a:solidFill>
                  <a:schemeClr val="dk1"/>
                </a:solidFill>
                <a:latin typeface="Aptos"/>
                <a:ea typeface="Aptos"/>
                <a:cs typeface="Aptos"/>
                <a:sym typeface="Aptos"/>
              </a:rPr>
              <a:t> (ιστότοπος επίδειξης-demo site).</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Ομαδική προσομοίωση (10 λεπτά)</a:t>
            </a:r>
            <a:r>
              <a:rPr lang="en-US" sz="1200">
                <a:solidFill>
                  <a:schemeClr val="dk1"/>
                </a:solidFill>
                <a:latin typeface="Aptos"/>
                <a:ea typeface="Aptos"/>
                <a:cs typeface="Aptos"/>
                <a:sym typeface="Aptos"/>
              </a:rPr>
              <a:t>: Δημιουργήστε έναν φανταστικό χαρακτήρα και καταγράψτε τα ψηφιακά του ίχνη για μια εβδομάδα.</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Συζήτηση (5 λεπτά)</a:t>
            </a:r>
            <a:r>
              <a:rPr lang="en-US" sz="1200">
                <a:solidFill>
                  <a:schemeClr val="dk1"/>
                </a:solidFill>
                <a:latin typeface="Aptos"/>
                <a:ea typeface="Aptos"/>
                <a:cs typeface="Aptos"/>
                <a:sym typeface="Aptos"/>
              </a:rPr>
              <a:t>: Πώς μπορούν οι μαθητές να προστατεύσουν την ταυτότητά τους;</a:t>
            </a:r>
            <a:br>
              <a:rPr i="1" lang="en-US" sz="1200">
                <a:solidFill>
                  <a:schemeClr val="dk1"/>
                </a:solidFill>
                <a:latin typeface="Aptos"/>
                <a:ea typeface="Aptos"/>
                <a:cs typeface="Aptos"/>
                <a:sym typeface="Aptos"/>
              </a:rPr>
            </a:br>
            <a:endParaRPr b="1" sz="1200">
              <a:solidFill>
                <a:schemeClr val="dk1"/>
              </a:solidFil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Ροή δραστηριοτήτων:</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Φάση                				Χρόνος        		Δραστηριότητα</a:t>
            </a:r>
            <a:endParaRPr sz="1200">
              <a:solidFill>
                <a:schemeClr val="dk1"/>
              </a:solidFill>
              <a:latin typeface="Arial"/>
              <a:ea typeface="Arial"/>
              <a:cs typeface="Arial"/>
              <a:sym typeface="Arial"/>
            </a:endParaRPr>
          </a:p>
          <a:p>
            <a:pPr indent="0" lvl="0" marL="0" rtl="0" algn="l">
              <a:spcBef>
                <a:spcPts val="0"/>
              </a:spcBef>
              <a:spcAft>
                <a:spcPts val="0"/>
              </a:spcAft>
              <a:buNone/>
            </a:pPr>
            <a:r>
              <a:rPr b="1" lang="en-US" sz="1200">
                <a:latin typeface="Aptos"/>
                <a:ea typeface="Aptos"/>
                <a:cs typeface="Aptos"/>
                <a:sym typeface="Aptos"/>
              </a:rPr>
              <a:t>1. Εισαγωγή					</a:t>
            </a:r>
            <a:r>
              <a:rPr lang="en-US" sz="1200">
                <a:latin typeface="Aptos"/>
                <a:ea typeface="Aptos"/>
                <a:cs typeface="Aptos"/>
                <a:sym typeface="Aptos"/>
              </a:rPr>
              <a:t>10 λεπτά		Προθέρμανση: «Ποιο είναι το τελευταίο ψηφιακό ίχνος που άφησες;» </a:t>
            </a:r>
            <a:endParaRPr sz="1200">
              <a:latin typeface="Aptos"/>
              <a:ea typeface="Aptos"/>
              <a:cs typeface="Aptos"/>
              <a:sym typeface="Aptos"/>
            </a:endParaRPr>
          </a:p>
          <a:p>
            <a:pPr indent="457200" lvl="0" marL="3657600" rtl="0" algn="l">
              <a:spcBef>
                <a:spcPts val="0"/>
              </a:spcBef>
              <a:spcAft>
                <a:spcPts val="0"/>
              </a:spcAft>
              <a:buNone/>
            </a:pPr>
            <a:r>
              <a:rPr lang="en-US" sz="1200">
                <a:latin typeface="Aptos"/>
                <a:ea typeface="Aptos"/>
                <a:cs typeface="Aptos"/>
                <a:sym typeface="Aptos"/>
              </a:rPr>
              <a:t>Συζήτηση: Τι είναι το ψηφιακό αποτύπωμα; Ορατά και αόρατα ίχνη </a:t>
            </a:r>
            <a:endParaRPr sz="1200">
              <a:latin typeface="Aptos"/>
              <a:ea typeface="Aptos"/>
              <a:cs typeface="Aptos"/>
              <a:sym typeface="Aptos"/>
            </a:endParaRPr>
          </a:p>
          <a:p>
            <a:pPr indent="457200" lvl="0" marL="3657600" rtl="0" algn="l">
              <a:spcBef>
                <a:spcPts val="0"/>
              </a:spcBef>
              <a:spcAft>
                <a:spcPts val="0"/>
              </a:spcAft>
              <a:buNone/>
            </a:pPr>
            <a:r>
              <a:rPr lang="en-US" sz="1200">
                <a:latin typeface="Aptos"/>
                <a:ea typeface="Aptos"/>
                <a:cs typeface="Aptos"/>
                <a:sym typeface="Aptos"/>
              </a:rPr>
              <a:t>δεδομένων.</a:t>
            </a:r>
            <a:endParaRPr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2. Προσωπική χαρτογράφηση		</a:t>
            </a:r>
            <a:r>
              <a:rPr lang="en-US" sz="1200">
                <a:latin typeface="Aptos"/>
                <a:ea typeface="Aptos"/>
                <a:cs typeface="Aptos"/>
                <a:sym typeface="Aptos"/>
              </a:rPr>
              <a:t>10 λεπτά		Σε ζευγάρια, οι εκπαιδευτικοί καταγράφουν όλες τις πλατφόρμες/υπηρεσίες </a:t>
            </a:r>
            <a:endParaRPr sz="1200">
              <a:latin typeface="Aptos"/>
              <a:ea typeface="Aptos"/>
              <a:cs typeface="Aptos"/>
              <a:sym typeface="Aptos"/>
            </a:endParaRPr>
          </a:p>
          <a:p>
            <a:pPr indent="457200" lvl="0" marL="3657600" rtl="0" algn="l">
              <a:spcBef>
                <a:spcPts val="0"/>
              </a:spcBef>
              <a:spcAft>
                <a:spcPts val="0"/>
              </a:spcAft>
              <a:buNone/>
            </a:pPr>
            <a:r>
              <a:rPr lang="en-US" sz="1200">
                <a:latin typeface="Aptos"/>
                <a:ea typeface="Aptos"/>
                <a:cs typeface="Aptos"/>
                <a:sym typeface="Aptos"/>
              </a:rPr>
              <a:t>που χρησιμοποιούν. Χρησιμοποιώντας </a:t>
            </a:r>
            <a:r>
              <a:rPr i="1" lang="en-US" sz="1200">
                <a:latin typeface="Aptos"/>
                <a:ea typeface="Aptos"/>
                <a:cs typeface="Aptos"/>
                <a:sym typeface="Aptos"/>
              </a:rPr>
              <a:t>το πρότυπο χαρτογράφησης </a:t>
            </a:r>
            <a:endParaRPr i="1" sz="1200">
              <a:latin typeface="Aptos"/>
              <a:ea typeface="Aptos"/>
              <a:cs typeface="Aptos"/>
              <a:sym typeface="Aptos"/>
            </a:endParaRPr>
          </a:p>
          <a:p>
            <a:pPr indent="457200" lvl="0" marL="3657600" rtl="0" algn="l">
              <a:spcBef>
                <a:spcPts val="0"/>
              </a:spcBef>
              <a:spcAft>
                <a:spcPts val="0"/>
              </a:spcAft>
              <a:buNone/>
            </a:pPr>
            <a:r>
              <a:rPr i="1" lang="en-US" sz="1200">
                <a:latin typeface="Aptos"/>
                <a:ea typeface="Aptos"/>
                <a:cs typeface="Aptos"/>
                <a:sym typeface="Aptos"/>
              </a:rPr>
              <a:t>αποτυπώματος</a:t>
            </a:r>
            <a:r>
              <a:rPr lang="en-US" sz="1200">
                <a:latin typeface="Aptos"/>
                <a:ea typeface="Aptos"/>
                <a:cs typeface="Aptos"/>
                <a:sym typeface="Aptos"/>
              </a:rPr>
              <a:t>, καταγράφουν τα δεδομένα που πιστεύουν ότι συλλέγει το </a:t>
            </a:r>
            <a:endParaRPr sz="1200">
              <a:latin typeface="Aptos"/>
              <a:ea typeface="Aptos"/>
              <a:cs typeface="Aptos"/>
              <a:sym typeface="Aptos"/>
            </a:endParaRPr>
          </a:p>
          <a:p>
            <a:pPr indent="457200" lvl="0" marL="3657600" rtl="0" algn="l">
              <a:spcBef>
                <a:spcPts val="0"/>
              </a:spcBef>
              <a:spcAft>
                <a:spcPts val="0"/>
              </a:spcAft>
              <a:buNone/>
            </a:pPr>
            <a:r>
              <a:rPr lang="en-US" sz="1200">
                <a:latin typeface="Aptos"/>
                <a:ea typeface="Aptos"/>
                <a:cs typeface="Aptos"/>
                <a:sym typeface="Aptos"/>
              </a:rPr>
              <a:t>κάθε ζευγάρι.</a:t>
            </a:r>
            <a:endParaRPr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3. Παρουσίαση του εργαλείου		</a:t>
            </a:r>
            <a:r>
              <a:rPr lang="en-US" sz="1200">
                <a:latin typeface="Aptos"/>
                <a:ea typeface="Aptos"/>
                <a:cs typeface="Aptos"/>
                <a:sym typeface="Aptos"/>
              </a:rPr>
              <a:t>10 λεπτά		Μικρές ομάδες δοκιμάζουν </a:t>
            </a:r>
            <a:r>
              <a:rPr i="1" lang="en-US" sz="1200">
                <a:latin typeface="Aptos"/>
                <a:ea typeface="Aptos"/>
                <a:cs typeface="Aptos"/>
                <a:sym typeface="Aptos"/>
              </a:rPr>
              <a:t>το Trace My Shadow </a:t>
            </a:r>
            <a:r>
              <a:rPr lang="en-US" sz="1200">
                <a:latin typeface="Aptos"/>
                <a:ea typeface="Aptos"/>
                <a:cs typeface="Aptos"/>
                <a:sym typeface="Aptos"/>
              </a:rPr>
              <a:t>ή ελέγχουν </a:t>
            </a:r>
            <a:r>
              <a:rPr i="1" lang="en-US" sz="1200">
                <a:latin typeface="Aptos"/>
                <a:ea typeface="Aptos"/>
                <a:cs typeface="Aptos"/>
                <a:sym typeface="Aptos"/>
              </a:rPr>
              <a:t>τη </a:t>
            </a:r>
            <a:endParaRPr i="1" sz="1200">
              <a:latin typeface="Aptos"/>
              <a:ea typeface="Aptos"/>
              <a:cs typeface="Aptos"/>
              <a:sym typeface="Aptos"/>
            </a:endParaRPr>
          </a:p>
          <a:p>
            <a:pPr indent="0" lvl="0" marL="4114800" rtl="0" algn="l">
              <a:spcBef>
                <a:spcPts val="0"/>
              </a:spcBef>
              <a:spcAft>
                <a:spcPts val="0"/>
              </a:spcAft>
              <a:buNone/>
            </a:pPr>
            <a:r>
              <a:rPr i="1" lang="en-US" sz="1200">
                <a:latin typeface="Aptos"/>
                <a:ea typeface="Aptos"/>
                <a:cs typeface="Aptos"/>
                <a:sym typeface="Aptos"/>
              </a:rPr>
              <a:t>δραστηριότητά </a:t>
            </a:r>
            <a:r>
              <a:rPr lang="en-US" sz="1200">
                <a:latin typeface="Aptos"/>
                <a:ea typeface="Aptos"/>
                <a:cs typeface="Aptos"/>
                <a:sym typeface="Aptos"/>
              </a:rPr>
              <a:t>τους </a:t>
            </a:r>
            <a:r>
              <a:rPr i="1" lang="en-US" sz="1200">
                <a:latin typeface="Aptos"/>
                <a:ea typeface="Aptos"/>
                <a:cs typeface="Aptos"/>
                <a:sym typeface="Aptos"/>
              </a:rPr>
              <a:t>στο Google</a:t>
            </a:r>
            <a:r>
              <a:rPr lang="en-US" sz="1200">
                <a:latin typeface="Aptos"/>
                <a:ea typeface="Aptos"/>
                <a:cs typeface="Aptos"/>
                <a:sym typeface="Aptos"/>
              </a:rPr>
              <a:t>. Προσθέστε εκπλήξεις ή νέα ευρήματα στον χάρτη τους.</a:t>
            </a:r>
            <a:endParaRPr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4. Προσομοίωση αλυσίδας 		</a:t>
            </a:r>
            <a:r>
              <a:rPr lang="en-US" sz="1200">
                <a:latin typeface="Aptos"/>
                <a:ea typeface="Aptos"/>
                <a:cs typeface="Aptos"/>
                <a:sym typeface="Aptos"/>
              </a:rPr>
              <a:t>10 λεπτά		Κάθε ομάδα λαμβάνει ένα σενάριο (π.χ. κοινή χρήση τοποθεσίας, εγγραφή </a:t>
            </a:r>
            <a:endParaRPr sz="1200">
              <a:latin typeface="Aptos"/>
              <a:ea typeface="Aptos"/>
              <a:cs typeface="Aptos"/>
              <a:sym typeface="Aptos"/>
            </a:endParaRPr>
          </a:p>
          <a:p>
            <a:pPr indent="0" lvl="0" marL="0" rtl="0" algn="l">
              <a:spcBef>
                <a:spcPts val="0"/>
              </a:spcBef>
              <a:spcAft>
                <a:spcPts val="0"/>
              </a:spcAft>
              <a:buNone/>
            </a:pPr>
            <a:r>
              <a:rPr b="1" lang="en-US" sz="1200">
                <a:solidFill>
                  <a:schemeClr val="dk1"/>
                </a:solidFill>
                <a:latin typeface="Aptos"/>
                <a:ea typeface="Aptos"/>
                <a:cs typeface="Aptos"/>
                <a:sym typeface="Aptos"/>
              </a:rPr>
              <a:t>    </a:t>
            </a:r>
            <a:r>
              <a:rPr b="1" lang="en-US" sz="1200">
                <a:solidFill>
                  <a:schemeClr val="dk1"/>
                </a:solidFill>
                <a:latin typeface="Aptos"/>
                <a:ea typeface="Aptos"/>
                <a:cs typeface="Aptos"/>
                <a:sym typeface="Aptos"/>
              </a:rPr>
              <a:t>δεδομένων							</a:t>
            </a:r>
            <a:r>
              <a:rPr lang="en-US" sz="1200">
                <a:latin typeface="Aptos"/>
                <a:ea typeface="Aptos"/>
                <a:cs typeface="Aptos"/>
                <a:sym typeface="Aptos"/>
              </a:rPr>
              <a:t>σε εφαρμογή κουίζ). Παρακολουθούν πώς τα δεδομένα μπορεί να </a:t>
            </a:r>
            <a:endParaRPr sz="1200">
              <a:latin typeface="Aptos"/>
              <a:ea typeface="Aptos"/>
              <a:cs typeface="Aptos"/>
              <a:sym typeface="Aptos"/>
            </a:endParaRPr>
          </a:p>
          <a:p>
            <a:pPr indent="457200" lvl="0" marL="3657600" rtl="0" algn="l">
              <a:spcBef>
                <a:spcPts val="0"/>
              </a:spcBef>
              <a:spcAft>
                <a:spcPts val="0"/>
              </a:spcAft>
              <a:buNone/>
            </a:pPr>
            <a:r>
              <a:rPr lang="en-US" sz="1200">
                <a:latin typeface="Aptos"/>
                <a:ea typeface="Aptos"/>
                <a:cs typeface="Aptos"/>
                <a:sym typeface="Aptos"/>
              </a:rPr>
              <a:t>μεταφέρονται μεταξύ πλατφορμών/εταιρειών.</a:t>
            </a:r>
            <a:endParaRPr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5. Ανταλλαγή ιδεών για στρατηγική	</a:t>
            </a:r>
            <a:r>
              <a:rPr lang="en-US" sz="1200">
                <a:latin typeface="Aptos"/>
                <a:ea typeface="Aptos"/>
                <a:cs typeface="Aptos"/>
                <a:sym typeface="Aptos"/>
              </a:rPr>
              <a:t>10 λεπτά		Συζητήστε στρατηγικές για να διδάξετε στους μαθητές: ρυθμίσεις </a:t>
            </a:r>
            <a:endParaRPr sz="1200">
              <a:latin typeface="Aptos"/>
              <a:ea typeface="Aptos"/>
              <a:cs typeface="Aptos"/>
              <a:sym typeface="Aptos"/>
            </a:endParaRPr>
          </a:p>
          <a:p>
            <a:pPr indent="457200" lvl="0" marL="3657600" rtl="0" algn="l">
              <a:spcBef>
                <a:spcPts val="0"/>
              </a:spcBef>
              <a:spcAft>
                <a:spcPts val="0"/>
              </a:spcAft>
              <a:buNone/>
            </a:pPr>
            <a:r>
              <a:rPr lang="en-US" sz="1200">
                <a:latin typeface="Aptos"/>
                <a:ea typeface="Aptos"/>
                <a:cs typeface="Aptos"/>
                <a:sym typeface="Aptos"/>
              </a:rPr>
              <a:t>απορρήτου, περιορισμό της υπερβολικής κοινοποίησης, ψηφιακή </a:t>
            </a:r>
            <a:endParaRPr sz="1200">
              <a:latin typeface="Aptos"/>
              <a:ea typeface="Aptos"/>
              <a:cs typeface="Aptos"/>
              <a:sym typeface="Aptos"/>
            </a:endParaRPr>
          </a:p>
          <a:p>
            <a:pPr indent="457200" lvl="0" marL="3657600" rtl="0" algn="l">
              <a:spcBef>
                <a:spcPts val="0"/>
              </a:spcBef>
              <a:spcAft>
                <a:spcPts val="0"/>
              </a:spcAft>
              <a:buNone/>
            </a:pPr>
            <a:r>
              <a:rPr lang="en-US" sz="1200">
                <a:latin typeface="Aptos"/>
                <a:ea typeface="Aptos"/>
                <a:cs typeface="Aptos"/>
                <a:sym typeface="Aptos"/>
              </a:rPr>
              <a:t>αντανάκλαση.</a:t>
            </a:r>
            <a:endParaRPr sz="1200">
              <a:latin typeface="Aptos"/>
              <a:ea typeface="Aptos"/>
              <a:cs typeface="Aptos"/>
              <a:sym typeface="Aptos"/>
            </a:endParaRPr>
          </a:p>
          <a:p>
            <a:pPr indent="0" lvl="0" marL="0" rtl="0" algn="l">
              <a:spcBef>
                <a:spcPts val="0"/>
              </a:spcBef>
              <a:spcAft>
                <a:spcPts val="0"/>
              </a:spcAft>
              <a:buNone/>
            </a:pPr>
            <a:r>
              <a:rPr b="1" lang="en-US" sz="1200">
                <a:latin typeface="Aptos"/>
                <a:ea typeface="Aptos"/>
                <a:cs typeface="Aptos"/>
                <a:sym typeface="Aptos"/>
              </a:rPr>
              <a:t>6. Κλείσιμο &amp; δεσμεύσεις			</a:t>
            </a:r>
            <a:r>
              <a:rPr lang="en-US" sz="1200">
                <a:latin typeface="Aptos"/>
                <a:ea typeface="Aptos"/>
                <a:cs typeface="Aptos"/>
                <a:sym typeface="Aptos"/>
              </a:rPr>
              <a:t>10 </a:t>
            </a:r>
            <a:r>
              <a:rPr lang="en-US" sz="1200">
                <a:solidFill>
                  <a:schemeClr val="dk1"/>
                </a:solidFill>
                <a:latin typeface="Aptos"/>
                <a:ea typeface="Aptos"/>
                <a:cs typeface="Aptos"/>
                <a:sym typeface="Aptos"/>
              </a:rPr>
              <a:t>λεπτά</a:t>
            </a:r>
            <a:r>
              <a:rPr lang="en-US" sz="1200">
                <a:latin typeface="Aptos"/>
                <a:ea typeface="Aptos"/>
                <a:cs typeface="Aptos"/>
                <a:sym typeface="Aptos"/>
              </a:rPr>
              <a:t>		</a:t>
            </a:r>
            <a:r>
              <a:rPr lang="en-US" sz="1200">
                <a:latin typeface="Aptos"/>
                <a:ea typeface="Aptos"/>
                <a:cs typeface="Aptos"/>
                <a:sym typeface="Aptos"/>
              </a:rPr>
              <a:t>Μοιραστείτε μια ψηφιακή συνήθεια που κάθε δάσκαλος θα αλλάξει ή θα </a:t>
            </a:r>
            <a:endParaRPr sz="1200">
              <a:latin typeface="Aptos"/>
              <a:ea typeface="Aptos"/>
              <a:cs typeface="Aptos"/>
              <a:sym typeface="Aptos"/>
            </a:endParaRPr>
          </a:p>
          <a:p>
            <a:pPr indent="457200" lvl="0" marL="3657600" rtl="0" algn="l">
              <a:spcBef>
                <a:spcPts val="0"/>
              </a:spcBef>
              <a:spcAft>
                <a:spcPts val="0"/>
              </a:spcAft>
              <a:buNone/>
            </a:pPr>
            <a:r>
              <a:rPr lang="en-US" sz="1200">
                <a:latin typeface="Aptos"/>
                <a:ea typeface="Aptos"/>
                <a:cs typeface="Aptos"/>
                <a:sym typeface="Aptos"/>
              </a:rPr>
              <a:t>προτείνει ως πρότυπο στην τάξη. Μοιράστε το φυλλάδιο </a:t>
            </a:r>
            <a:r>
              <a:rPr i="1" lang="en-US" sz="1200">
                <a:latin typeface="Aptos"/>
                <a:ea typeface="Aptos"/>
                <a:cs typeface="Aptos"/>
                <a:sym typeface="Aptos"/>
              </a:rPr>
              <a:t>«Έλεγχος </a:t>
            </a:r>
            <a:endParaRPr i="1" sz="1200">
              <a:latin typeface="Aptos"/>
              <a:ea typeface="Aptos"/>
              <a:cs typeface="Aptos"/>
              <a:sym typeface="Aptos"/>
            </a:endParaRPr>
          </a:p>
          <a:p>
            <a:pPr indent="457200" lvl="0" marL="3657600" rtl="0" algn="l">
              <a:spcBef>
                <a:spcPts val="0"/>
              </a:spcBef>
              <a:spcAft>
                <a:spcPts val="0"/>
              </a:spcAft>
              <a:buNone/>
            </a:pPr>
            <a:r>
              <a:rPr i="1" lang="en-US" sz="1200">
                <a:latin typeface="Aptos"/>
                <a:ea typeface="Aptos"/>
                <a:cs typeface="Aptos"/>
                <a:sym typeface="Aptos"/>
              </a:rPr>
              <a:t>αποτυπώματος» </a:t>
            </a:r>
            <a:r>
              <a:rPr lang="en-US" sz="1200">
                <a:latin typeface="Aptos"/>
                <a:ea typeface="Aptos"/>
                <a:cs typeface="Aptos"/>
                <a:sym typeface="Aptos"/>
              </a:rPr>
              <a:t>για να το προσαρμόσετε στους μαθητές.</a:t>
            </a:r>
            <a:endParaRPr sz="1200">
              <a:solidFill>
                <a:schemeClr val="dk1"/>
              </a:solidFill>
              <a:latin typeface="Arial"/>
              <a:ea typeface="Arial"/>
              <a:cs typeface="Arial"/>
              <a:sym typeface="Arial"/>
            </a:endParaRPr>
          </a:p>
          <a:p>
            <a:pPr indent="0" lvl="0" marL="0" rtl="0" algn="l">
              <a:spcBef>
                <a:spcPts val="1400"/>
              </a:spcBef>
              <a:spcAft>
                <a:spcPts val="0"/>
              </a:spcAft>
              <a:buNone/>
            </a:pPr>
            <a:r>
              <a:rPr b="1" lang="en-US" sz="1300">
                <a:solidFill>
                  <a:schemeClr val="dk1"/>
                </a:solidFill>
                <a:latin typeface="Aptos"/>
                <a:ea typeface="Aptos"/>
                <a:cs typeface="Aptos"/>
                <a:sym typeface="Aptos"/>
              </a:rPr>
              <a:t>Θέματα συζήτησης:</a:t>
            </a:r>
            <a:endParaRPr b="1" sz="1300">
              <a:solidFill>
                <a:schemeClr val="dk1"/>
              </a:solidFill>
              <a:latin typeface="Aptos"/>
              <a:ea typeface="Aptos"/>
              <a:cs typeface="Aptos"/>
              <a:sym typeface="Aptos"/>
            </a:endParaRPr>
          </a:p>
          <a:p>
            <a:pPr indent="-304800" lvl="0" marL="457200" rtl="0" algn="l">
              <a:spcBef>
                <a:spcPts val="120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«Πόσο έλεγχο έχουμε πάνω στο ψηφιακό αποτύπωμά μας;»</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«Ποια ίχνη δεδομένων είναι σκόπιμα και ποια παθητικά;»</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«Πώς θα το εξηγούσατε αυτό σε 10χρονα παιδιά; Σε εφήβους;»</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lang="en-US" sz="1200">
                <a:solidFill>
                  <a:schemeClr val="dk1"/>
                </a:solidFill>
                <a:latin typeface="Aptos"/>
                <a:ea typeface="Aptos"/>
                <a:cs typeface="Aptos"/>
                <a:sym typeface="Aptos"/>
              </a:rPr>
              <a:t>«Πρέπει να «τρομάζουμε» τους μαθητές σχετικά με το αποτύπωμά τους ή απλώς να τους ενδυναμώνουμε;»</a:t>
            </a:r>
            <a:br>
              <a:rPr lang="en-US" sz="1200">
                <a:solidFill>
                  <a:schemeClr val="dk1"/>
                </a:solidFill>
                <a:latin typeface="Aptos"/>
                <a:ea typeface="Aptos"/>
                <a:cs typeface="Aptos"/>
                <a:sym typeface="Aptos"/>
              </a:rPr>
            </a:br>
            <a:endParaRPr b="1" sz="1300">
              <a:solidFill>
                <a:schemeClr val="dk1"/>
              </a:solidFill>
            </a:endParaRPr>
          </a:p>
          <a:p>
            <a:pPr indent="0" lvl="0" marL="0" rtl="0" algn="l">
              <a:lnSpc>
                <a:spcPct val="100000"/>
              </a:lnSpc>
              <a:spcBef>
                <a:spcPts val="1200"/>
              </a:spcBef>
              <a:spcAft>
                <a:spcPts val="0"/>
              </a:spcAft>
              <a:buSzPts val="1100"/>
              <a:buNone/>
            </a:pPr>
            <a:r>
              <a:rPr b="1" lang="en-US" sz="1200">
                <a:solidFill>
                  <a:schemeClr val="dk1"/>
                </a:solidFill>
              </a:rPr>
              <a:t>Κριτήρια αξιολόγησης για τη συμμετοχή των εκπαιδευτικών</a:t>
            </a:r>
            <a:endParaRPr b="1" sz="1200">
              <a:solidFill>
                <a:schemeClr val="dk1"/>
              </a:solidFill>
            </a:endParaRPr>
          </a:p>
          <a:p>
            <a:pPr indent="0" lvl="0" marL="0" rtl="0" algn="l">
              <a:lnSpc>
                <a:spcPct val="100000"/>
              </a:lnSpc>
              <a:spcBef>
                <a:spcPts val="1200"/>
              </a:spcBef>
              <a:spcAft>
                <a:spcPts val="0"/>
              </a:spcAft>
              <a:buSzPts val="1100"/>
              <a:buNone/>
            </a:pPr>
            <a:r>
              <a:rPr b="1" lang="en-US" sz="1200">
                <a:solidFill>
                  <a:schemeClr val="dk1"/>
                </a:solidFill>
              </a:rPr>
              <a:t>Κριτήρια          			  1 – Αναδυόμενο               			 3 – Αναπτυσσόμενο                    5 – Ικανό</a:t>
            </a:r>
            <a:endParaRPr b="1" sz="1200">
              <a:solidFill>
                <a:schemeClr val="dk1"/>
              </a:solidFill>
            </a:endParaRPr>
          </a:p>
          <a:p>
            <a:pPr indent="0" lvl="0" marL="0" rtl="0" algn="l">
              <a:spcBef>
                <a:spcPts val="0"/>
              </a:spcBef>
              <a:spcAft>
                <a:spcPts val="0"/>
              </a:spcAft>
              <a:buNone/>
            </a:pPr>
            <a:r>
              <a:rPr lang="en-US" sz="1200">
                <a:latin typeface="Aptos"/>
                <a:ea typeface="Aptos"/>
                <a:cs typeface="Aptos"/>
                <a:sym typeface="Aptos"/>
              </a:rPr>
              <a:t>Επίγνωση του αποτυπώματος	  Παραθέτει λίγα ή ασαφή στοιχεία	</a:t>
            </a:r>
            <a:r>
              <a:rPr lang="en-US" sz="1200">
                <a:latin typeface="Aptos"/>
                <a:ea typeface="Aptos"/>
                <a:cs typeface="Aptos"/>
                <a:sym typeface="Aptos"/>
              </a:rPr>
              <a:t>Προσδιορίζει αρκετά σημεία 	Περιεκτική και εκ βάθους</a:t>
            </a:r>
            <a:endParaRPr sz="1200">
              <a:latin typeface="Aptos"/>
              <a:ea typeface="Aptos"/>
              <a:cs typeface="Aptos"/>
              <a:sym typeface="Aptos"/>
            </a:endParaRPr>
          </a:p>
          <a:p>
            <a:pPr indent="457200" lvl="0" marL="4572000" rtl="0" algn="l">
              <a:spcBef>
                <a:spcPts val="0"/>
              </a:spcBef>
              <a:spcAft>
                <a:spcPts val="0"/>
              </a:spcAft>
              <a:buNone/>
            </a:pPr>
            <a:r>
              <a:rPr lang="en-US" sz="1200">
                <a:latin typeface="Aptos"/>
                <a:ea typeface="Aptos"/>
                <a:cs typeface="Aptos"/>
                <a:sym typeface="Aptos"/>
              </a:rPr>
              <a:t>δεδομένων </a:t>
            </a:r>
            <a:r>
              <a:rPr lang="en-US" sz="1200">
                <a:latin typeface="Aptos"/>
                <a:ea typeface="Aptos"/>
                <a:cs typeface="Aptos"/>
                <a:sym typeface="Aptos"/>
              </a:rPr>
              <a:t>συγκεκριμένων 	</a:t>
            </a:r>
            <a:r>
              <a:rPr lang="en-US" sz="1200">
                <a:solidFill>
                  <a:schemeClr val="dk1"/>
                </a:solidFill>
                <a:latin typeface="Aptos"/>
                <a:ea typeface="Aptos"/>
                <a:cs typeface="Aptos"/>
                <a:sym typeface="Aptos"/>
              </a:rPr>
              <a:t>χαρτογράφηση με </a:t>
            </a:r>
            <a:endParaRPr sz="1200">
              <a:latin typeface="Aptos"/>
              <a:ea typeface="Aptos"/>
              <a:cs typeface="Aptos"/>
              <a:sym typeface="Aptos"/>
            </a:endParaRPr>
          </a:p>
          <a:p>
            <a:pPr indent="457200" lvl="0" marL="4572000" rtl="0" algn="l">
              <a:spcBef>
                <a:spcPts val="0"/>
              </a:spcBef>
              <a:spcAft>
                <a:spcPts val="0"/>
              </a:spcAft>
              <a:buNone/>
            </a:pPr>
            <a:r>
              <a:rPr lang="en-US" sz="1200">
                <a:latin typeface="Aptos"/>
                <a:ea typeface="Aptos"/>
                <a:cs typeface="Aptos"/>
                <a:sym typeface="Aptos"/>
              </a:rPr>
              <a:t>για την πλατφόρμα 			</a:t>
            </a:r>
            <a:r>
              <a:rPr lang="en-US" sz="1200">
                <a:solidFill>
                  <a:schemeClr val="dk1"/>
                </a:solidFill>
                <a:latin typeface="Aptos"/>
                <a:ea typeface="Aptos"/>
                <a:cs typeface="Aptos"/>
                <a:sym typeface="Aptos"/>
              </a:rPr>
              <a:t>πληροφορίες</a:t>
            </a:r>
            <a:endParaRPr sz="1200">
              <a:latin typeface="Aptos"/>
              <a:ea typeface="Aptos"/>
              <a:cs typeface="Aptos"/>
              <a:sym typeface="Aptos"/>
            </a:endParaRPr>
          </a:p>
          <a:p>
            <a:pPr indent="0" lvl="0" marL="0" rtl="0" algn="l">
              <a:spcBef>
                <a:spcPts val="0"/>
              </a:spcBef>
              <a:spcAft>
                <a:spcPts val="0"/>
              </a:spcAft>
              <a:buNone/>
            </a:pPr>
            <a:r>
              <a:rPr lang="en-US" sz="1200">
                <a:latin typeface="Aptos"/>
                <a:ea typeface="Aptos"/>
                <a:cs typeface="Aptos"/>
                <a:sym typeface="Aptos"/>
              </a:rPr>
              <a:t>Εξερεύνηση εργαλείων		Ελάχιστη ενασχόληση με τα εργαλεία	Χρησιμοποιεί εργαλεία,		</a:t>
            </a:r>
            <a:r>
              <a:rPr lang="en-US" sz="1200">
                <a:latin typeface="Aptos"/>
                <a:ea typeface="Aptos"/>
                <a:cs typeface="Aptos"/>
                <a:sym typeface="Aptos"/>
              </a:rPr>
              <a:t>Σε βάθος εξερεύνηση, </a:t>
            </a:r>
            <a:r>
              <a:rPr lang="en-US" sz="1200">
                <a:latin typeface="Aptos"/>
                <a:ea typeface="Aptos"/>
                <a:cs typeface="Aptos"/>
                <a:sym typeface="Aptos"/>
              </a:rPr>
              <a:t> </a:t>
            </a:r>
            <a:endParaRPr sz="1200">
              <a:latin typeface="Aptos"/>
              <a:ea typeface="Aptos"/>
              <a:cs typeface="Aptos"/>
              <a:sym typeface="Aptos"/>
            </a:endParaRPr>
          </a:p>
          <a:p>
            <a:pPr indent="0" lvl="0" marL="5029200" rtl="0" algn="l">
              <a:spcBef>
                <a:spcPts val="0"/>
              </a:spcBef>
              <a:spcAft>
                <a:spcPts val="0"/>
              </a:spcAft>
              <a:buNone/>
            </a:pPr>
            <a:r>
              <a:rPr lang="en-US" sz="1200">
                <a:latin typeface="Aptos"/>
                <a:ea typeface="Aptos"/>
                <a:cs typeface="Aptos"/>
                <a:sym typeface="Aptos"/>
              </a:rPr>
              <a:t>σημειώνει βασικά δεδομένα 	σύγκριση </a:t>
            </a:r>
            <a:r>
              <a:rPr lang="en-US" sz="1200">
                <a:latin typeface="Aptos"/>
                <a:ea typeface="Aptos"/>
                <a:cs typeface="Aptos"/>
                <a:sym typeface="Aptos"/>
              </a:rPr>
              <a:t>εργαλείων, κοινή </a:t>
            </a:r>
            <a:endParaRPr sz="1200">
              <a:latin typeface="Aptos"/>
              <a:ea typeface="Aptos"/>
              <a:cs typeface="Aptos"/>
              <a:sym typeface="Aptos"/>
            </a:endParaRPr>
          </a:p>
          <a:p>
            <a:pPr indent="457200" lvl="0" marL="6858000" rtl="0" algn="l">
              <a:spcBef>
                <a:spcPts val="0"/>
              </a:spcBef>
              <a:spcAft>
                <a:spcPts val="0"/>
              </a:spcAft>
              <a:buNone/>
            </a:pPr>
            <a:r>
              <a:rPr lang="en-US" sz="1200">
                <a:latin typeface="Aptos"/>
                <a:ea typeface="Aptos"/>
                <a:cs typeface="Aptos"/>
                <a:sym typeface="Aptos"/>
              </a:rPr>
              <a:t>χρήση εκπληκτικών </a:t>
            </a:r>
            <a:endParaRPr sz="1200">
              <a:latin typeface="Aptos"/>
              <a:ea typeface="Aptos"/>
              <a:cs typeface="Aptos"/>
              <a:sym typeface="Aptos"/>
            </a:endParaRPr>
          </a:p>
          <a:p>
            <a:pPr indent="457200" lvl="0" marL="6858000" rtl="0" algn="l">
              <a:spcBef>
                <a:spcPts val="0"/>
              </a:spcBef>
              <a:spcAft>
                <a:spcPts val="0"/>
              </a:spcAft>
              <a:buNone/>
            </a:pPr>
            <a:r>
              <a:rPr lang="en-US" sz="1200">
                <a:latin typeface="Aptos"/>
                <a:ea typeface="Aptos"/>
                <a:cs typeface="Aptos"/>
                <a:sym typeface="Aptos"/>
              </a:rPr>
              <a:t>ευρημάτων</a:t>
            </a:r>
            <a:endParaRPr sz="1200">
              <a:latin typeface="Aptos"/>
              <a:ea typeface="Aptos"/>
              <a:cs typeface="Aptos"/>
              <a:sym typeface="Aptos"/>
            </a:endParaRPr>
          </a:p>
          <a:p>
            <a:pPr indent="0" lvl="0" marL="0" rtl="0" algn="l">
              <a:spcBef>
                <a:spcPts val="0"/>
              </a:spcBef>
              <a:spcAft>
                <a:spcPts val="0"/>
              </a:spcAft>
              <a:buNone/>
            </a:pPr>
            <a:r>
              <a:rPr lang="en-US" sz="1200">
                <a:latin typeface="Aptos"/>
                <a:ea typeface="Aptos"/>
                <a:cs typeface="Aptos"/>
                <a:sym typeface="Aptos"/>
              </a:rPr>
              <a:t>Εφαρμογή σεναρίων		Παραλείπει βήματα στη διαδρομή 	</a:t>
            </a:r>
            <a:r>
              <a:rPr lang="en-US" sz="1200">
                <a:latin typeface="Aptos"/>
                <a:ea typeface="Aptos"/>
                <a:cs typeface="Aptos"/>
                <a:sym typeface="Aptos"/>
              </a:rPr>
              <a:t>Προσδιορίζει τη βασική ροή	</a:t>
            </a:r>
            <a:r>
              <a:rPr lang="en-US" sz="1200">
                <a:solidFill>
                  <a:schemeClr val="dk1"/>
                </a:solidFill>
                <a:latin typeface="Aptos"/>
                <a:ea typeface="Aptos"/>
                <a:cs typeface="Aptos"/>
                <a:sym typeface="Aptos"/>
              </a:rPr>
              <a:t>Χαρτογραφεί με σαφήνεια </a:t>
            </a:r>
            <a:endParaRPr sz="1200">
              <a:latin typeface="Aptos"/>
              <a:ea typeface="Aptos"/>
              <a:cs typeface="Aptos"/>
              <a:sym typeface="Aptos"/>
            </a:endParaRPr>
          </a:p>
          <a:p>
            <a:pPr indent="0" lvl="0" marL="2286000" rtl="0" algn="l">
              <a:spcBef>
                <a:spcPts val="0"/>
              </a:spcBef>
              <a:spcAft>
                <a:spcPts val="0"/>
              </a:spcAft>
              <a:buNone/>
            </a:pPr>
            <a:r>
              <a:rPr lang="en-US" sz="1200">
                <a:latin typeface="Aptos"/>
                <a:ea typeface="Aptos"/>
                <a:cs typeface="Aptos"/>
                <a:sym typeface="Aptos"/>
              </a:rPr>
              <a:t>δεδομένων					των δεδομένων			</a:t>
            </a:r>
            <a:r>
              <a:rPr lang="en-US" sz="1200">
                <a:latin typeface="Aptos"/>
                <a:ea typeface="Aptos"/>
                <a:cs typeface="Aptos"/>
                <a:sym typeface="Aptos"/>
              </a:rPr>
              <a:t>τις επιπτώσεις της σύνθετης </a:t>
            </a:r>
            <a:endParaRPr sz="1200">
              <a:latin typeface="Aptos"/>
              <a:ea typeface="Aptos"/>
              <a:cs typeface="Aptos"/>
              <a:sym typeface="Aptos"/>
            </a:endParaRPr>
          </a:p>
          <a:p>
            <a:pPr indent="457200" lvl="0" marL="6858000" rtl="0" algn="l">
              <a:spcBef>
                <a:spcPts val="0"/>
              </a:spcBef>
              <a:spcAft>
                <a:spcPts val="0"/>
              </a:spcAft>
              <a:buNone/>
            </a:pPr>
            <a:r>
              <a:rPr lang="en-US" sz="1200">
                <a:latin typeface="Aptos"/>
                <a:ea typeface="Aptos"/>
                <a:cs typeface="Aptos"/>
                <a:sym typeface="Aptos"/>
              </a:rPr>
              <a:t>αλυσίδας δεδομένων</a:t>
            </a:r>
            <a:endParaRPr sz="1200">
              <a:latin typeface="Aptos"/>
              <a:ea typeface="Aptos"/>
              <a:cs typeface="Aptos"/>
              <a:sym typeface="Aptos"/>
            </a:endParaRPr>
          </a:p>
          <a:p>
            <a:pPr indent="0" lvl="0" marL="0" rtl="0" algn="l">
              <a:spcBef>
                <a:spcPts val="0"/>
              </a:spcBef>
              <a:spcAft>
                <a:spcPts val="0"/>
              </a:spcAft>
              <a:buNone/>
            </a:pPr>
            <a:r>
              <a:rPr lang="en-US" sz="1200">
                <a:latin typeface="Aptos"/>
                <a:ea typeface="Aptos"/>
                <a:cs typeface="Aptos"/>
                <a:sym typeface="Aptos"/>
              </a:rPr>
              <a:t>Συνεργασία				Περιορισμένη συμβολή ή συμμετοχή	Συνεισφέρει ιδέες, συμμετέχει	</a:t>
            </a:r>
            <a:r>
              <a:rPr lang="en-US" sz="1200">
                <a:solidFill>
                  <a:schemeClr val="dk1"/>
                </a:solidFill>
                <a:latin typeface="Aptos"/>
                <a:ea typeface="Aptos"/>
                <a:cs typeface="Aptos"/>
                <a:sym typeface="Aptos"/>
              </a:rPr>
              <a:t>Διευκολύνει τη συζήτηση,</a:t>
            </a:r>
            <a:r>
              <a:rPr lang="en-US" sz="1200">
                <a:latin typeface="Aptos"/>
                <a:ea typeface="Aptos"/>
                <a:cs typeface="Aptos"/>
                <a:sym typeface="Aptos"/>
              </a:rPr>
              <a:t> </a:t>
            </a:r>
            <a:endParaRPr sz="1200">
              <a:latin typeface="Aptos"/>
              <a:ea typeface="Aptos"/>
              <a:cs typeface="Aptos"/>
              <a:sym typeface="Aptos"/>
            </a:endParaRPr>
          </a:p>
          <a:p>
            <a:pPr indent="457200" lvl="0" marL="4572000" rtl="0" algn="l">
              <a:spcBef>
                <a:spcPts val="0"/>
              </a:spcBef>
              <a:spcAft>
                <a:spcPts val="0"/>
              </a:spcAft>
              <a:buNone/>
            </a:pPr>
            <a:r>
              <a:rPr lang="en-US" sz="1200">
                <a:latin typeface="Aptos"/>
                <a:ea typeface="Aptos"/>
                <a:cs typeface="Aptos"/>
                <a:sym typeface="Aptos"/>
              </a:rPr>
              <a:t>στη συζήτηση			βοηθά τους άλλους να </a:t>
            </a:r>
            <a:endParaRPr sz="1200">
              <a:latin typeface="Aptos"/>
              <a:ea typeface="Aptos"/>
              <a:cs typeface="Aptos"/>
              <a:sym typeface="Aptos"/>
            </a:endParaRPr>
          </a:p>
          <a:p>
            <a:pPr indent="457200" lvl="0" marL="6858000" rtl="0" algn="l">
              <a:spcBef>
                <a:spcPts val="0"/>
              </a:spcBef>
              <a:spcAft>
                <a:spcPts val="0"/>
              </a:spcAft>
              <a:buNone/>
            </a:pPr>
            <a:r>
              <a:rPr lang="en-US" sz="1200">
                <a:latin typeface="Aptos"/>
                <a:ea typeface="Aptos"/>
                <a:cs typeface="Aptos"/>
                <a:sym typeface="Aptos"/>
              </a:rPr>
              <a:t>προβληματιστούν</a:t>
            </a:r>
            <a:endParaRPr sz="1200">
              <a:latin typeface="Aptos"/>
              <a:ea typeface="Aptos"/>
              <a:cs typeface="Aptos"/>
              <a:sym typeface="Aptos"/>
            </a:endParaRPr>
          </a:p>
          <a:p>
            <a:pPr indent="0" lvl="0" marL="0" rtl="0" algn="l">
              <a:lnSpc>
                <a:spcPct val="100000"/>
              </a:lnSpc>
              <a:spcBef>
                <a:spcPts val="1200"/>
              </a:spcBef>
              <a:spcAft>
                <a:spcPts val="0"/>
              </a:spcAft>
              <a:buSzPts val="1100"/>
              <a:buNone/>
            </a:pPr>
            <a:r>
              <a:t/>
            </a:r>
            <a:endParaRPr sz="1200">
              <a:solidFill>
                <a:schemeClr val="dk1"/>
              </a:solidFil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 name="Google Shape;186;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6. Το δίκτυο παραπληροφόρησης</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Στόχος:</a:t>
            </a:r>
            <a:endParaRPr b="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Να προσομοιώσουμε τον τρόπο με τον οποίο διαδίδεται η παραπληροφόρηση και να ανακαλύψουμε πώς η συντονισμένη δράση μεταξύ σχολείων, γονέων, τοπικών μέσων ενημέρωσης και κοινοτικών εταίρων μπορεί να επιβραδύνει ή να σταματήσει τη διάδοσή της.</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Διάρκεια:</a:t>
            </a:r>
            <a:r>
              <a:rPr lang="en-US" sz="1200">
                <a:solidFill>
                  <a:schemeClr val="dk1"/>
                </a:solidFill>
                <a:latin typeface="Arial"/>
                <a:ea typeface="Arial"/>
                <a:cs typeface="Arial"/>
                <a:sym typeface="Arial"/>
              </a:rPr>
              <a:t> 45 λεπτά</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Απαιτούμενα υλικά:</a:t>
            </a:r>
            <a:endParaRPr sz="1200">
              <a:solidFill>
                <a:schemeClr val="dk1"/>
              </a:solidFill>
              <a:latin typeface="Arial"/>
              <a:ea typeface="Arial"/>
              <a:cs typeface="Arial"/>
              <a:sym typeface="Arial"/>
            </a:endParaRPr>
          </a:p>
          <a:p>
            <a:pPr indent="-304800" lvl="0" marL="457200" rtl="0" algn="l">
              <a:lnSpc>
                <a:spcPct val="100000"/>
              </a:lnSpc>
              <a:spcBef>
                <a:spcPts val="14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Κάρτες ευρετηρίου ή χαρτάκια</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Μαρκαδόροι ή στυλό</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Νήμα ή κορδόνι (για την προσομοίωση του ιστού)</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Πίνακας παρουσιάσεων ή λευκός πίνακας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Οδηγίες βήμα προς βήμα:</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1. Εισαγωγή (5 λεπτά):</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Παρουσιάστε εν συντομία ένα </a:t>
            </a:r>
            <a:r>
              <a:rPr i="1" lang="en-US" sz="1200">
                <a:solidFill>
                  <a:schemeClr val="dk1"/>
                </a:solidFill>
                <a:latin typeface="Arial"/>
                <a:ea typeface="Arial"/>
                <a:cs typeface="Arial"/>
                <a:sym typeface="Arial"/>
              </a:rPr>
              <a:t>φανταστικό σενάριο παραπληροφόρησης</a:t>
            </a:r>
            <a:r>
              <a:rPr lang="en-US" sz="1200">
                <a:solidFill>
                  <a:schemeClr val="dk1"/>
                </a:solidFill>
                <a:latin typeface="Arial"/>
                <a:ea typeface="Arial"/>
                <a:cs typeface="Arial"/>
                <a:sym typeface="Arial"/>
              </a:rPr>
              <a:t>. Παράδειγμα:</a:t>
            </a:r>
            <a:endParaRPr sz="1200">
              <a:solidFill>
                <a:schemeClr val="dk1"/>
              </a:solidFill>
              <a:latin typeface="Arial"/>
              <a:ea typeface="Arial"/>
              <a:cs typeface="Arial"/>
              <a:sym typeface="Arial"/>
            </a:endParaRPr>
          </a:p>
          <a:p>
            <a:pPr indent="0" lvl="0" marL="139700" rtl="0" algn="l">
              <a:lnSpc>
                <a:spcPct val="115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Έχει ξεκινήσει μια φήμη στο διαδίκτυο ότι το σχολείο σας εγκαθιστά κρυφές κάμερες στα ντουλάπια των μαθητών. Η φήμη διαδίδεται σε ομάδες γονέων στο WhatsApp και σε ένα τοπικό blog.</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Εξηγήστε ότι οι συμμετέχοντες θα αναλάβουν διαφορετικούς ρόλους σε μια προσομοιωμένη κοινότητα που επηρεάζεται από τη φήμη.</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2. Ανάθεση ρόλων (5 λεπτά):</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Αναθέστε τυχαία ρόλους στους συμμετέχοντες, όπως:</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Δάσκαλος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Διευθυντής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Γονέας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Μαθητής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Τοπικός δημοσιογράφος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Συντονιστής πληροφορικής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Κοινοτικός ακτιβιστής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Μέλος σχολικού συμβουλίου</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Δώστε σε κάθε συμμετέχοντα μια κάρτα με τον ρόλο του και μερικές βασικές πληροφορίες (π.χ. «Μόλις ακούσατε τη φήμη από έναν γονέα»).</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b="1" lang="en-US" sz="1200">
                <a:solidFill>
                  <a:schemeClr val="dk1"/>
                </a:solidFill>
                <a:latin typeface="Arial"/>
                <a:ea typeface="Arial"/>
                <a:cs typeface="Arial"/>
                <a:sym typeface="Arial"/>
              </a:rPr>
              <a:t>3. Προσομοίωση: Διαδώστε τη φήμη (10 λεπτά):</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lang="en-US" sz="1200">
                <a:solidFill>
                  <a:schemeClr val="dk1"/>
                </a:solidFill>
                <a:latin typeface="Arial"/>
                <a:ea typeface="Arial"/>
                <a:cs typeface="Arial"/>
                <a:sym typeface="Arial"/>
              </a:rPr>
              <a:t>Χρησιμοποιήστε νήμα για να απεικονίσετε οπτικά τη ροή των πληροφοριών: κάθε συμμετέχων που ακούει τη φήμη περνά το νήμα στον επόμενο άνθρωπο στον οποίο την λέει. Πολύ γρήγορα, σχηματίζεται ένας ιστός.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Κάντε μια παύση όταν η φήμη έχει διαδοθεί σημαντικά. Ρωτήστε:</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«Πώς θα μπορούσε να είχε σταματήσει νωρίτερα;»</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«Ποιος θα μπορούσε να είχε παρέμβει;»</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«Ποια ήταν τα σημεία εμπιστοσύνης ή εξουσίας;»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b="1" lang="en-US" sz="1200">
                <a:solidFill>
                  <a:schemeClr val="dk1"/>
                </a:solidFill>
                <a:latin typeface="Arial"/>
                <a:ea typeface="Arial"/>
                <a:cs typeface="Arial"/>
                <a:sym typeface="Arial"/>
              </a:rPr>
              <a:t>4. </a:t>
            </a:r>
            <a:r>
              <a:rPr b="1" lang="en-US" sz="1200">
                <a:solidFill>
                  <a:schemeClr val="dk1"/>
                </a:solidFill>
                <a:latin typeface="Aptos"/>
                <a:ea typeface="Aptos"/>
                <a:cs typeface="Aptos"/>
                <a:sym typeface="Aptos"/>
              </a:rPr>
              <a:t>Ομαδική σκέψη και απολογισμός</a:t>
            </a:r>
            <a:r>
              <a:rPr b="1" lang="en-US" sz="1200">
                <a:solidFill>
                  <a:schemeClr val="dk1"/>
                </a:solidFill>
                <a:latin typeface="Arial"/>
                <a:ea typeface="Arial"/>
                <a:cs typeface="Arial"/>
                <a:sym typeface="Arial"/>
              </a:rPr>
              <a:t>(15 λεπτά):</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lang="en-US" sz="1200">
                <a:solidFill>
                  <a:schemeClr val="dk1"/>
                </a:solidFill>
                <a:latin typeface="Arial"/>
                <a:ea typeface="Arial"/>
                <a:cs typeface="Arial"/>
                <a:sym typeface="Arial"/>
              </a:rPr>
              <a:t>Ως ομάδα, απαντήστε:</a:t>
            </a:r>
            <a:endParaRPr sz="12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Ποια </a:t>
            </a:r>
            <a:r>
              <a:rPr i="1" lang="en-US" sz="1200">
                <a:solidFill>
                  <a:schemeClr val="dk1"/>
                </a:solidFill>
                <a:latin typeface="Arial"/>
                <a:ea typeface="Arial"/>
                <a:cs typeface="Arial"/>
                <a:sym typeface="Arial"/>
              </a:rPr>
              <a:t>συστήματα </a:t>
            </a:r>
            <a:r>
              <a:rPr lang="en-US" sz="1200">
                <a:solidFill>
                  <a:schemeClr val="dk1"/>
                </a:solidFill>
                <a:latin typeface="Arial"/>
                <a:ea typeface="Arial"/>
                <a:cs typeface="Arial"/>
                <a:sym typeface="Arial"/>
              </a:rPr>
              <a:t>(π.χ. παιδεία στα μέσα επικοινωνίας, επικοινωνία σχολείου-γονέων) θα μπορούσαν να είχαν βοηθήσει;</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Πώς θα μπορούσαν οι καλύτερες σχέσεις με την κοινότητα (π.χ. τοπικά μέσα ενημέρωσης, σύλλογοι γονέων και κηδεμόνων, κέντρα νεότητας) να μειώσουν τις βλαβερές επιπτώσεις;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Ποιος είναι ο ρόλος του σχολείου </a:t>
            </a:r>
            <a:r>
              <a:rPr i="1" lang="en-US" sz="1200">
                <a:solidFill>
                  <a:schemeClr val="dk1"/>
                </a:solidFill>
                <a:latin typeface="Arial"/>
                <a:ea typeface="Arial"/>
                <a:cs typeface="Arial"/>
                <a:sym typeface="Arial"/>
              </a:rPr>
              <a:t>πέρα από την τάξη </a:t>
            </a:r>
            <a:r>
              <a:rPr lang="en-US" sz="1200">
                <a:solidFill>
                  <a:schemeClr val="dk1"/>
                </a:solidFill>
                <a:latin typeface="Arial"/>
                <a:ea typeface="Arial"/>
                <a:cs typeface="Arial"/>
                <a:sym typeface="Arial"/>
              </a:rPr>
              <a:t>στην καταπολέμηση της παραπληροφόρησης;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Γράψτε τις σκέψεις σας στον πίνακα. Προσδιορίστε 3-4 </a:t>
            </a:r>
            <a:r>
              <a:rPr b="1" lang="en-US" sz="1200">
                <a:solidFill>
                  <a:schemeClr val="dk1"/>
                </a:solidFill>
                <a:latin typeface="Arial"/>
                <a:ea typeface="Arial"/>
                <a:cs typeface="Arial"/>
                <a:sym typeface="Arial"/>
              </a:rPr>
              <a:t>στρατηγικές ενέργειες </a:t>
            </a:r>
            <a:r>
              <a:rPr lang="en-US" sz="1200">
                <a:solidFill>
                  <a:schemeClr val="dk1"/>
                </a:solidFill>
                <a:latin typeface="Arial"/>
                <a:ea typeface="Arial"/>
                <a:cs typeface="Arial"/>
                <a:sym typeface="Arial"/>
              </a:rPr>
              <a:t>που μπορούν να αναλάβουν τα σχολεία για να οικοδομήσουν ισχυρότερες συνεργασίες με την κοινότητα.</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200">
                <a:solidFill>
                  <a:schemeClr val="dk1"/>
                </a:solidFill>
                <a:latin typeface="Arial"/>
                <a:ea typeface="Arial"/>
                <a:cs typeface="Arial"/>
                <a:sym typeface="Arial"/>
              </a:rPr>
              <a:t>Συνεργασία των εκπαιδευτικών και κριτήρια αξιολόγησης της αντίδρασης στην παραπληροφόρηση</a:t>
            </a:r>
            <a:endParaRPr b="1" sz="1200">
              <a:solidFill>
                <a:schemeClr val="dk1"/>
              </a:solidFill>
              <a:latin typeface="Arial"/>
              <a:ea typeface="Arial"/>
              <a:cs typeface="Arial"/>
              <a:sym typeface="Arial"/>
            </a:endParaRPr>
          </a:p>
          <a:p>
            <a:pPr indent="0" lvl="0" marL="139700" rtl="0" algn="l">
              <a:lnSpc>
                <a:spcPct val="115000"/>
              </a:lnSpc>
              <a:spcBef>
                <a:spcPts val="1200"/>
              </a:spcBef>
              <a:spcAft>
                <a:spcPts val="0"/>
              </a:spcAft>
              <a:buClr>
                <a:schemeClr val="dk1"/>
              </a:buClr>
              <a:buSzPts val="1100"/>
              <a:buFont typeface="Arial"/>
              <a:buNone/>
            </a:pPr>
            <a:r>
              <a:rPr b="1" lang="en-US" sz="1200">
                <a:solidFill>
                  <a:schemeClr val="dk1"/>
                </a:solidFill>
              </a:rPr>
              <a:t>Κριτήρια			Άριστα (4)				Καλό (3)		    Ικανοποιητικό (2)	     Χρειάζεται βελτίωση (1)</a:t>
            </a:r>
            <a:endParaRPr b="1" sz="1200">
              <a:solidFill>
                <a:schemeClr val="dk1"/>
              </a:solidFill>
            </a:endParaRPr>
          </a:p>
          <a:p>
            <a:pPr indent="0" lvl="0" marL="139700" rtl="0" algn="l">
              <a:lnSpc>
                <a:spcPct val="115000"/>
              </a:lnSpc>
              <a:spcBef>
                <a:spcPts val="0"/>
              </a:spcBef>
              <a:spcAft>
                <a:spcPts val="0"/>
              </a:spcAft>
              <a:buClr>
                <a:schemeClr val="dk1"/>
              </a:buClr>
              <a:buSzPts val="1100"/>
              <a:buFont typeface="Arial"/>
              <a:buNone/>
            </a:pPr>
            <a:r>
              <a:rPr lang="en-US" sz="1200">
                <a:solidFill>
                  <a:schemeClr val="dk1"/>
                </a:solidFill>
              </a:rPr>
              <a:t>Κατανόηση της		</a:t>
            </a:r>
            <a:r>
              <a:rPr lang="en-US" sz="1200">
                <a:solidFill>
                  <a:schemeClr val="dk1"/>
                </a:solidFill>
              </a:rPr>
              <a:t>Επιδεικνύει πλήρη κατανόηση 	Κατανοεί τις 		     Δείχνει βασική επίγνωση,   Δεν έχει σαφή κατανόηση</a:t>
            </a:r>
            <a:endParaRPr sz="1200">
              <a:solidFill>
                <a:schemeClr val="dk1"/>
              </a:solidFill>
            </a:endParaRPr>
          </a:p>
          <a:p>
            <a:pPr indent="0" lvl="0" marL="139700" rtl="0" algn="l">
              <a:lnSpc>
                <a:spcPct val="115000"/>
              </a:lnSpc>
              <a:spcBef>
                <a:spcPts val="0"/>
              </a:spcBef>
              <a:spcAft>
                <a:spcPts val="0"/>
              </a:spcAft>
              <a:buClr>
                <a:schemeClr val="dk1"/>
              </a:buClr>
              <a:buSzPts val="1100"/>
              <a:buFont typeface="Arial"/>
              <a:buNone/>
            </a:pPr>
            <a:r>
              <a:rPr lang="en-US" sz="1200">
                <a:solidFill>
                  <a:schemeClr val="dk1"/>
                </a:solidFill>
              </a:rPr>
              <a:t>παραπληροφόρησης	</a:t>
            </a:r>
            <a:r>
              <a:rPr lang="en-US" sz="1200">
                <a:solidFill>
                  <a:schemeClr val="dk1"/>
                </a:solidFill>
              </a:rPr>
              <a:t>των τύπων</a:t>
            </a:r>
            <a:r>
              <a:rPr lang="en-US" sz="1200">
                <a:solidFill>
                  <a:schemeClr val="dk1"/>
                </a:solidFill>
              </a:rPr>
              <a:t>, των πηγών και των	</a:t>
            </a:r>
            <a:r>
              <a:rPr lang="en-US" sz="1200">
                <a:solidFill>
                  <a:schemeClr val="dk1"/>
                </a:solidFill>
              </a:rPr>
              <a:t>περισσότερες μορφές   αλλά εξακολουθούν	     ή συγχέει όρους όπως</a:t>
            </a:r>
            <a:r>
              <a:rPr lang="en-US" sz="1200">
                <a:solidFill>
                  <a:schemeClr val="dk1"/>
                </a:solidFill>
              </a:rPr>
              <a:t> </a:t>
            </a:r>
            <a:endParaRPr sz="1200">
              <a:solidFill>
                <a:schemeClr val="dk1"/>
              </a:solidFill>
            </a:endParaRPr>
          </a:p>
          <a:p>
            <a:pPr indent="317500" lvl="0" marL="1511300" rtl="0" algn="l">
              <a:lnSpc>
                <a:spcPct val="115000"/>
              </a:lnSpc>
              <a:spcBef>
                <a:spcPts val="0"/>
              </a:spcBef>
              <a:spcAft>
                <a:spcPts val="0"/>
              </a:spcAft>
              <a:buClr>
                <a:schemeClr val="dk1"/>
              </a:buClr>
              <a:buSzPts val="1100"/>
              <a:buFont typeface="Arial"/>
              <a:buNone/>
            </a:pPr>
            <a:r>
              <a:rPr lang="en-US" sz="1200">
                <a:solidFill>
                  <a:schemeClr val="dk1"/>
                </a:solidFill>
              </a:rPr>
              <a:t>επιπτώσεων της			</a:t>
            </a:r>
            <a:r>
              <a:rPr lang="en-US" sz="1200">
                <a:solidFill>
                  <a:schemeClr val="dk1"/>
                </a:solidFill>
              </a:rPr>
              <a:t>παραπληροφόρησης    να υπάρχουν		     παραπληροφόρηση,</a:t>
            </a:r>
            <a:endParaRPr sz="1200">
              <a:solidFill>
                <a:schemeClr val="dk1"/>
              </a:solidFill>
            </a:endParaRPr>
          </a:p>
          <a:p>
            <a:pPr indent="317500" lvl="0" marL="1511300" rtl="0" algn="l">
              <a:lnSpc>
                <a:spcPct val="115000"/>
              </a:lnSpc>
              <a:spcBef>
                <a:spcPts val="0"/>
              </a:spcBef>
              <a:spcAft>
                <a:spcPts val="0"/>
              </a:spcAft>
              <a:buClr>
                <a:schemeClr val="dk1"/>
              </a:buClr>
              <a:buSzPts val="1100"/>
              <a:buFont typeface="Arial"/>
              <a:buNone/>
            </a:pPr>
            <a:r>
              <a:rPr lang="en-US" sz="1200">
                <a:solidFill>
                  <a:schemeClr val="dk1"/>
                </a:solidFill>
              </a:rPr>
              <a:t>παραπληροφόρησης.		</a:t>
            </a:r>
            <a:r>
              <a:rPr lang="en-US" sz="1200">
                <a:solidFill>
                  <a:schemeClr val="dk1"/>
                </a:solidFill>
              </a:rPr>
              <a:t>και τις γενικές	     ορισμένες παρανοήσεις.     αποπληροφόρηση </a:t>
            </a:r>
            <a:endParaRPr sz="1200">
              <a:solidFill>
                <a:schemeClr val="dk1"/>
              </a:solidFill>
            </a:endParaRPr>
          </a:p>
          <a:p>
            <a:pPr indent="0" lvl="0" marL="139700" rtl="0" algn="l">
              <a:lnSpc>
                <a:spcPct val="115000"/>
              </a:lnSpc>
              <a:spcBef>
                <a:spcPts val="0"/>
              </a:spcBef>
              <a:spcAft>
                <a:spcPts val="0"/>
              </a:spcAft>
              <a:buClr>
                <a:schemeClr val="dk1"/>
              </a:buClr>
              <a:buSzPts val="1100"/>
              <a:buFont typeface="Arial"/>
              <a:buNone/>
            </a:pPr>
            <a:r>
              <a:rPr lang="en-US" sz="1200">
                <a:solidFill>
                  <a:schemeClr val="dk1"/>
                </a:solidFill>
              </a:rPr>
              <a:t> 									επιπτώσεις τους.					      </a:t>
            </a:r>
            <a:r>
              <a:rPr lang="en-US" sz="1200">
                <a:solidFill>
                  <a:schemeClr val="dk1"/>
                </a:solidFill>
              </a:rPr>
              <a:t>και κακόβουλη </a:t>
            </a:r>
            <a:endParaRPr sz="1200">
              <a:solidFill>
                <a:schemeClr val="dk1"/>
              </a:solidFill>
            </a:endParaRPr>
          </a:p>
          <a:p>
            <a:pPr indent="0" lvl="0" marL="7454900" rtl="0" algn="l">
              <a:lnSpc>
                <a:spcPct val="115000"/>
              </a:lnSpc>
              <a:spcBef>
                <a:spcPts val="0"/>
              </a:spcBef>
              <a:spcAft>
                <a:spcPts val="0"/>
              </a:spcAft>
              <a:buClr>
                <a:schemeClr val="dk1"/>
              </a:buClr>
              <a:buSzPts val="1100"/>
              <a:buFont typeface="Arial"/>
              <a:buNone/>
            </a:pPr>
            <a:r>
              <a:rPr lang="en-US" sz="1200">
                <a:solidFill>
                  <a:schemeClr val="dk1"/>
                </a:solidFill>
              </a:rPr>
              <a:t>   πληροφόρηση.</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   Συμμετοχή στην	</a:t>
            </a:r>
            <a:r>
              <a:rPr lang="en-US" sz="1200">
                <a:solidFill>
                  <a:schemeClr val="dk1"/>
                </a:solidFill>
              </a:rPr>
              <a:t>Συνεργάζεται προληπτικά με</a:t>
            </a:r>
            <a:r>
              <a:rPr lang="en-US" sz="1200">
                <a:solidFill>
                  <a:schemeClr val="dk1"/>
                </a:solidFill>
              </a:rPr>
              <a:t> </a:t>
            </a:r>
            <a:r>
              <a:rPr lang="en-US" sz="1200">
                <a:solidFill>
                  <a:schemeClr val="dk1"/>
                </a:solidFill>
              </a:rPr>
              <a:t>γονείς,	Συμμετέχει σε 	      Υποστηρίζει τη 		      Αποφεύγει ή παραβλέπει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   κοινότητα 		τοπικά μέσα ενημέρωσης </a:t>
            </a:r>
            <a:r>
              <a:rPr lang="en-US" sz="1200">
                <a:solidFill>
                  <a:schemeClr val="dk1"/>
                </a:solidFill>
              </a:rPr>
              <a:t>και ΜΚΟ.</a:t>
            </a:r>
            <a:r>
              <a:rPr lang="en-US" sz="1200">
                <a:solidFill>
                  <a:schemeClr val="dk1"/>
                </a:solidFill>
              </a:rPr>
              <a:t>    	</a:t>
            </a:r>
            <a:r>
              <a:rPr lang="en-US" sz="1200">
                <a:solidFill>
                  <a:schemeClr val="dk1"/>
                </a:solidFill>
              </a:rPr>
              <a:t>προγραμματισμένες       συνεργασία όταν	      τη συνεργασία με την </a:t>
            </a:r>
            <a:endParaRPr sz="1200">
              <a:solidFill>
                <a:schemeClr val="dk1"/>
              </a:solidFill>
            </a:endParaRPr>
          </a:p>
          <a:p>
            <a:pPr indent="457200" lvl="0" marL="914400" rtl="0" algn="l">
              <a:lnSpc>
                <a:spcPct val="115000"/>
              </a:lnSpc>
              <a:spcBef>
                <a:spcPts val="0"/>
              </a:spcBef>
              <a:spcAft>
                <a:spcPts val="0"/>
              </a:spcAft>
              <a:buClr>
                <a:schemeClr val="dk1"/>
              </a:buClr>
              <a:buSzPts val="1100"/>
              <a:buFont typeface="Arial"/>
              <a:buNone/>
            </a:pPr>
            <a:r>
              <a:rPr lang="en-US" sz="1200">
                <a:solidFill>
                  <a:schemeClr val="dk1"/>
                </a:solidFill>
              </a:rPr>
              <a:t>Ξεκινά κοινοτικά προγράμματα.		</a:t>
            </a:r>
            <a:r>
              <a:rPr lang="en-US" sz="1200">
                <a:solidFill>
                  <a:schemeClr val="dk1"/>
                </a:solidFill>
              </a:rPr>
              <a:t>δραστηριότητες </a:t>
            </a:r>
            <a:r>
              <a:rPr lang="en-US" sz="1200">
                <a:solidFill>
                  <a:schemeClr val="dk1"/>
                </a:solidFill>
              </a:rPr>
              <a:t>του        </a:t>
            </a:r>
            <a:r>
              <a:rPr lang="en-US" sz="1200">
                <a:solidFill>
                  <a:schemeClr val="dk1"/>
                </a:solidFill>
              </a:rPr>
              <a:t>καθοδηγείται,		      κοινότητα.</a:t>
            </a:r>
            <a:r>
              <a:rPr lang="en-US" sz="1200">
                <a:solidFill>
                  <a:schemeClr val="dk1"/>
                </a:solidFill>
              </a:rPr>
              <a:t> </a:t>
            </a:r>
            <a:endParaRPr sz="1200">
              <a:solidFill>
                <a:schemeClr val="dk1"/>
              </a:solidFill>
            </a:endParaRPr>
          </a:p>
          <a:p>
            <a:pPr indent="457200" lvl="0" marL="3657600" rtl="0" algn="l">
              <a:lnSpc>
                <a:spcPct val="115000"/>
              </a:lnSpc>
              <a:spcBef>
                <a:spcPts val="0"/>
              </a:spcBef>
              <a:spcAft>
                <a:spcPts val="0"/>
              </a:spcAft>
              <a:buClr>
                <a:schemeClr val="dk1"/>
              </a:buClr>
              <a:buSzPts val="1100"/>
              <a:buFont typeface="Arial"/>
              <a:buNone/>
            </a:pPr>
            <a:r>
              <a:rPr lang="en-US" sz="1200">
                <a:solidFill>
                  <a:schemeClr val="dk1"/>
                </a:solidFill>
              </a:rPr>
              <a:t>σχολείου και της	       </a:t>
            </a:r>
            <a:r>
              <a:rPr lang="en-US" sz="1200">
                <a:solidFill>
                  <a:schemeClr val="dk1"/>
                </a:solidFill>
              </a:rPr>
              <a:t>αλλά δεν</a:t>
            </a:r>
            <a:r>
              <a:rPr lang="en-US" sz="1200">
                <a:solidFill>
                  <a:schemeClr val="dk1"/>
                </a:solidFill>
              </a:rPr>
              <a:t> </a:t>
            </a:r>
            <a:endParaRPr sz="1200">
              <a:solidFill>
                <a:schemeClr val="dk1"/>
              </a:solidFill>
            </a:endParaRPr>
          </a:p>
          <a:p>
            <a:pPr indent="457200" lvl="0" marL="3657600" rtl="0" algn="l">
              <a:lnSpc>
                <a:spcPct val="115000"/>
              </a:lnSpc>
              <a:spcBef>
                <a:spcPts val="0"/>
              </a:spcBef>
              <a:spcAft>
                <a:spcPts val="0"/>
              </a:spcAft>
              <a:buClr>
                <a:schemeClr val="dk1"/>
              </a:buClr>
              <a:buSzPts val="1100"/>
              <a:buFont typeface="Arial"/>
              <a:buNone/>
            </a:pPr>
            <a:r>
              <a:rPr lang="en-US" sz="1200">
                <a:solidFill>
                  <a:schemeClr val="dk1"/>
                </a:solidFill>
              </a:rPr>
              <a:t>κοινότητας και 	       </a:t>
            </a:r>
            <a:r>
              <a:rPr lang="en-US" sz="1200">
                <a:solidFill>
                  <a:schemeClr val="dk1"/>
                </a:solidFill>
              </a:rPr>
              <a:t>αναλαμβάνει </a:t>
            </a:r>
            <a:endParaRPr sz="1200">
              <a:solidFill>
                <a:schemeClr val="dk1"/>
              </a:solidFill>
            </a:endParaRPr>
          </a:p>
          <a:p>
            <a:pPr indent="457200" lvl="0" marL="3657600" rtl="0" algn="l">
              <a:lnSpc>
                <a:spcPct val="115000"/>
              </a:lnSpc>
              <a:spcBef>
                <a:spcPts val="0"/>
              </a:spcBef>
              <a:spcAft>
                <a:spcPts val="0"/>
              </a:spcAft>
              <a:buClr>
                <a:schemeClr val="dk1"/>
              </a:buClr>
              <a:buSzPts val="1100"/>
              <a:buFont typeface="Arial"/>
              <a:buNone/>
            </a:pPr>
            <a:r>
              <a:rPr lang="en-US" sz="1200">
                <a:solidFill>
                  <a:schemeClr val="dk1"/>
                </a:solidFill>
              </a:rPr>
              <a:t>ενθαρρύνει τη	       </a:t>
            </a:r>
            <a:r>
              <a:rPr lang="en-US" sz="1200">
                <a:solidFill>
                  <a:schemeClr val="dk1"/>
                </a:solidFill>
              </a:rPr>
              <a:t>πρωτοβουλίες.</a:t>
            </a:r>
            <a:r>
              <a:rPr lang="en-US" sz="1200">
                <a:solidFill>
                  <a:schemeClr val="dk1"/>
                </a:solidFill>
              </a:rPr>
              <a:t> </a:t>
            </a:r>
            <a:endParaRPr sz="1200">
              <a:solidFill>
                <a:schemeClr val="dk1"/>
              </a:solidFill>
            </a:endParaRPr>
          </a:p>
          <a:p>
            <a:pPr indent="457200" lvl="0" marL="3657600" rtl="0" algn="l">
              <a:lnSpc>
                <a:spcPct val="115000"/>
              </a:lnSpc>
              <a:spcBef>
                <a:spcPts val="0"/>
              </a:spcBef>
              <a:spcAft>
                <a:spcPts val="0"/>
              </a:spcAft>
              <a:buClr>
                <a:schemeClr val="dk1"/>
              </a:buClr>
              <a:buSzPts val="1100"/>
              <a:buFont typeface="Arial"/>
              <a:buNone/>
            </a:pPr>
            <a:r>
              <a:rPr lang="en-US" sz="1200">
                <a:solidFill>
                  <a:schemeClr val="dk1"/>
                </a:solidFill>
              </a:rPr>
              <a:t>συνεργασία.</a:t>
            </a:r>
            <a:endParaRPr b="1" sz="1200">
              <a:solidFill>
                <a:schemeClr val="dk1"/>
              </a:solidFill>
            </a:endParaRPr>
          </a:p>
          <a:p>
            <a:pPr indent="0" lvl="0" marL="139700" rtl="0" algn="l">
              <a:lnSpc>
                <a:spcPct val="115000"/>
              </a:lnSpc>
              <a:spcBef>
                <a:spcPts val="0"/>
              </a:spcBef>
              <a:spcAft>
                <a:spcPts val="0"/>
              </a:spcAft>
              <a:buClr>
                <a:schemeClr val="dk1"/>
              </a:buClr>
              <a:buSzPts val="1100"/>
              <a:buFont typeface="Arial"/>
              <a:buNone/>
            </a:pPr>
            <a:r>
              <a:rPr lang="en-US" sz="1200">
                <a:solidFill>
                  <a:schemeClr val="dk1"/>
                </a:solidFill>
              </a:rPr>
              <a:t>Ενσωμάτωση 	</a:t>
            </a:r>
            <a:r>
              <a:rPr lang="en-US" sz="1200">
                <a:solidFill>
                  <a:schemeClr val="dk1"/>
                </a:solidFill>
              </a:rPr>
              <a:t>Ενσωματώνει απρόσκοπτα την</a:t>
            </a:r>
            <a:r>
              <a:rPr lang="en-US" sz="1200">
                <a:solidFill>
                  <a:schemeClr val="dk1"/>
                </a:solidFill>
              </a:rPr>
              <a:t> 		</a:t>
            </a:r>
            <a:r>
              <a:rPr lang="en-US" sz="1200">
                <a:solidFill>
                  <a:schemeClr val="dk1"/>
                </a:solidFill>
              </a:rPr>
              <a:t>Ενσωματώνει στην </a:t>
            </a:r>
            <a:r>
              <a:rPr lang="en-US" sz="1200">
                <a:solidFill>
                  <a:schemeClr val="dk1"/>
                </a:solidFill>
              </a:rPr>
              <a:t>τάξη   </a:t>
            </a:r>
            <a:r>
              <a:rPr lang="en-US" sz="1200">
                <a:solidFill>
                  <a:schemeClr val="dk1"/>
                </a:solidFill>
              </a:rPr>
              <a:t>Σπάνια συνδέει το </a:t>
            </a:r>
            <a:r>
              <a:rPr lang="en-US" sz="1200">
                <a:solidFill>
                  <a:schemeClr val="dk1"/>
                </a:solidFill>
              </a:rPr>
              <a:t>	         </a:t>
            </a:r>
            <a:r>
              <a:rPr lang="en-US" sz="1200">
                <a:solidFill>
                  <a:schemeClr val="dk1"/>
                </a:solidFill>
              </a:rPr>
              <a:t>Δεν υπάρχουν ενδείξεις</a:t>
            </a:r>
            <a:endParaRPr sz="1200">
              <a:solidFill>
                <a:schemeClr val="dk1"/>
              </a:solidFill>
            </a:endParaRPr>
          </a:p>
          <a:p>
            <a:pPr indent="317500" lvl="0" marL="1054100" rtl="0" algn="l">
              <a:lnSpc>
                <a:spcPct val="115000"/>
              </a:lnSpc>
              <a:spcBef>
                <a:spcPts val="0"/>
              </a:spcBef>
              <a:spcAft>
                <a:spcPts val="0"/>
              </a:spcAft>
              <a:buClr>
                <a:schemeClr val="dk1"/>
              </a:buClr>
              <a:buSzPts val="1100"/>
              <a:buFont typeface="Arial"/>
              <a:buNone/>
            </a:pPr>
            <a:r>
              <a:rPr lang="en-US" sz="1200">
                <a:solidFill>
                  <a:schemeClr val="dk1"/>
                </a:solidFill>
              </a:rPr>
              <a:t>ψηφιακή παιδεία σε μαθήματα με 		περιστασιακά τη γνώση    πρόγραμμα σπουδών        ενσωμάτωσης.</a:t>
            </a:r>
            <a:endParaRPr sz="1200">
              <a:solidFill>
                <a:schemeClr val="dk1"/>
              </a:solidFill>
            </a:endParaRPr>
          </a:p>
          <a:p>
            <a:pPr indent="317500" lvl="0" marL="1054100" rtl="0" algn="l">
              <a:lnSpc>
                <a:spcPct val="115000"/>
              </a:lnSpc>
              <a:spcBef>
                <a:spcPts val="0"/>
              </a:spcBef>
              <a:spcAft>
                <a:spcPts val="0"/>
              </a:spcAft>
              <a:buClr>
                <a:schemeClr val="dk1"/>
              </a:buClr>
              <a:buSzPts val="1100"/>
              <a:buFont typeface="Arial"/>
              <a:buNone/>
            </a:pPr>
            <a:r>
              <a:rPr lang="en-US" sz="1200">
                <a:solidFill>
                  <a:schemeClr val="dk1"/>
                </a:solidFill>
              </a:rPr>
              <a:t>πραγματική συνάφεια. 			των μέσων επικοινωνίας   με την παραπληροφόρηση</a:t>
            </a:r>
            <a:endParaRPr sz="1200">
              <a:solidFill>
                <a:schemeClr val="dk1"/>
              </a:solidFill>
            </a:endParaRPr>
          </a:p>
          <a:p>
            <a:pPr indent="317500" lvl="0" marL="3797300" rtl="0" algn="l">
              <a:lnSpc>
                <a:spcPct val="115000"/>
              </a:lnSpc>
              <a:spcBef>
                <a:spcPts val="0"/>
              </a:spcBef>
              <a:spcAft>
                <a:spcPts val="0"/>
              </a:spcAft>
              <a:buClr>
                <a:schemeClr val="dk1"/>
              </a:buClr>
              <a:buSzPts val="1100"/>
              <a:buFont typeface="Arial"/>
              <a:buNone/>
            </a:pPr>
            <a:r>
              <a:rPr lang="en-US" sz="1200">
                <a:solidFill>
                  <a:schemeClr val="dk1"/>
                </a:solidFill>
              </a:rPr>
              <a:t>ή την ευαισθητοποίηση     </a:t>
            </a:r>
            <a:r>
              <a:rPr lang="en-US" sz="1200">
                <a:solidFill>
                  <a:schemeClr val="dk1"/>
                </a:solidFill>
              </a:rPr>
              <a:t>ή τους ψηφιακούς κινδύνους.</a:t>
            </a:r>
            <a:endParaRPr sz="1200">
              <a:solidFill>
                <a:schemeClr val="dk1"/>
              </a:solidFill>
            </a:endParaRPr>
          </a:p>
          <a:p>
            <a:pPr indent="317500" lvl="0" marL="3797300" rtl="0" algn="l">
              <a:lnSpc>
                <a:spcPct val="115000"/>
              </a:lnSpc>
              <a:spcBef>
                <a:spcPts val="0"/>
              </a:spcBef>
              <a:spcAft>
                <a:spcPts val="0"/>
              </a:spcAft>
              <a:buClr>
                <a:schemeClr val="dk1"/>
              </a:buClr>
              <a:buSzPts val="1100"/>
              <a:buFont typeface="Arial"/>
              <a:buNone/>
            </a:pPr>
            <a:r>
              <a:rPr lang="en-US" sz="1200">
                <a:solidFill>
                  <a:schemeClr val="dk1"/>
                </a:solidFill>
              </a:rPr>
              <a:t>σχετικά με την </a:t>
            </a:r>
            <a:endParaRPr sz="1200">
              <a:solidFill>
                <a:schemeClr val="dk1"/>
              </a:solidFill>
            </a:endParaRPr>
          </a:p>
          <a:p>
            <a:pPr indent="317500" lvl="0" marL="3797300" rtl="0" algn="l">
              <a:lnSpc>
                <a:spcPct val="115000"/>
              </a:lnSpc>
              <a:spcBef>
                <a:spcPts val="0"/>
              </a:spcBef>
              <a:spcAft>
                <a:spcPts val="0"/>
              </a:spcAft>
              <a:buClr>
                <a:schemeClr val="dk1"/>
              </a:buClr>
              <a:buSzPts val="1100"/>
              <a:buFont typeface="Arial"/>
              <a:buNone/>
            </a:pPr>
            <a:r>
              <a:rPr lang="en-US" sz="1200">
                <a:solidFill>
                  <a:schemeClr val="dk1"/>
                </a:solidFill>
              </a:rPr>
              <a:t>παραπληροφόρηση στη </a:t>
            </a:r>
            <a:endParaRPr sz="1200">
              <a:solidFill>
                <a:schemeClr val="dk1"/>
              </a:solidFill>
            </a:endParaRPr>
          </a:p>
          <a:p>
            <a:pPr indent="317500" lvl="0" marL="3797300" rtl="0" algn="l">
              <a:lnSpc>
                <a:spcPct val="115000"/>
              </a:lnSpc>
              <a:spcBef>
                <a:spcPts val="0"/>
              </a:spcBef>
              <a:spcAft>
                <a:spcPts val="0"/>
              </a:spcAft>
              <a:buClr>
                <a:schemeClr val="dk1"/>
              </a:buClr>
              <a:buSzPts val="1100"/>
              <a:buFont typeface="Arial"/>
              <a:buNone/>
            </a:pPr>
            <a:r>
              <a:rPr lang="en-US" sz="1200">
                <a:solidFill>
                  <a:schemeClr val="dk1"/>
                </a:solidFill>
              </a:rPr>
              <a:t>διδασκαλία.</a:t>
            </a:r>
            <a:endParaRPr sz="1200">
              <a:solidFill>
                <a:schemeClr val="dk1"/>
              </a:solidFill>
            </a:endParaRPr>
          </a:p>
          <a:p>
            <a:pPr indent="0" lvl="0" marL="139700" rtl="0" algn="l">
              <a:lnSpc>
                <a:spcPct val="115000"/>
              </a:lnSpc>
              <a:spcBef>
                <a:spcPts val="0"/>
              </a:spcBef>
              <a:spcAft>
                <a:spcPts val="0"/>
              </a:spcAft>
              <a:buClr>
                <a:schemeClr val="dk1"/>
              </a:buClr>
              <a:buSzPts val="1100"/>
              <a:buFont typeface="Arial"/>
              <a:buNone/>
            </a:pPr>
            <a:r>
              <a:rPr lang="en-US" sz="1200">
                <a:solidFill>
                  <a:schemeClr val="dk1"/>
                </a:solidFill>
              </a:rPr>
              <a:t>Χρήση της 		</a:t>
            </a:r>
            <a:r>
              <a:rPr lang="en-US" sz="1200">
                <a:solidFill>
                  <a:schemeClr val="dk1"/>
                </a:solidFill>
              </a:rPr>
              <a:t>Διαμορφώνει ή προωθεί ενεργά		Κατανοεί και τηρεί την        Γνωρίζει την πολιτική	Δεν γνωρίζει ή αγνοεί </a:t>
            </a:r>
            <a:endParaRPr sz="1200">
              <a:solidFill>
                <a:schemeClr val="dk1"/>
              </a:solidFill>
            </a:endParaRPr>
          </a:p>
          <a:p>
            <a:pPr indent="0" lvl="0" marL="139700" rtl="0" algn="l">
              <a:lnSpc>
                <a:spcPct val="115000"/>
              </a:lnSpc>
              <a:spcBef>
                <a:spcPts val="0"/>
              </a:spcBef>
              <a:spcAft>
                <a:spcPts val="0"/>
              </a:spcAft>
              <a:buClr>
                <a:schemeClr val="dk1"/>
              </a:buClr>
              <a:buSzPts val="1100"/>
              <a:buFont typeface="Arial"/>
              <a:buNone/>
            </a:pPr>
            <a:r>
              <a:rPr lang="en-US" sz="1200">
                <a:solidFill>
                  <a:schemeClr val="dk1"/>
                </a:solidFill>
              </a:rPr>
              <a:t>σχολικής 		</a:t>
            </a:r>
            <a:r>
              <a:rPr lang="en-US" sz="1200">
                <a:solidFill>
                  <a:schemeClr val="dk1"/>
                </a:solidFill>
              </a:rPr>
              <a:t>την πολιτική και τις				πολιτική του σχολείου        του σχολείου, αλλά την	τις πολιτικές που  </a:t>
            </a:r>
            <a:endParaRPr sz="1200">
              <a:solidFill>
                <a:schemeClr val="dk1"/>
              </a:solidFill>
            </a:endParaRPr>
          </a:p>
          <a:p>
            <a:pPr indent="0" lvl="0" marL="139700" rtl="0" algn="l">
              <a:lnSpc>
                <a:spcPct val="115000"/>
              </a:lnSpc>
              <a:spcBef>
                <a:spcPts val="0"/>
              </a:spcBef>
              <a:spcAft>
                <a:spcPts val="0"/>
              </a:spcAft>
              <a:buClr>
                <a:schemeClr val="dk1"/>
              </a:buClr>
              <a:buSzPts val="1100"/>
              <a:buFont typeface="Arial"/>
              <a:buNone/>
            </a:pPr>
            <a:r>
              <a:rPr lang="en-US" sz="1200">
                <a:solidFill>
                  <a:schemeClr val="dk1"/>
                </a:solidFill>
              </a:rPr>
              <a:t>πολιτικής		</a:t>
            </a:r>
            <a:r>
              <a:rPr lang="en-US" sz="1200">
                <a:solidFill>
                  <a:schemeClr val="dk1"/>
                </a:solidFill>
              </a:rPr>
              <a:t>κατευθυντήριες γραμμές 			και τις προσδοκίες  	          εφαρμόζει με ασυνέπεια.	σχετίζονται με την</a:t>
            </a:r>
            <a:endParaRPr sz="1200">
              <a:solidFill>
                <a:schemeClr val="dk1"/>
              </a:solidFill>
            </a:endParaRPr>
          </a:p>
          <a:p>
            <a:pPr indent="317500" lvl="0" marL="1054100" rtl="0" algn="l">
              <a:lnSpc>
                <a:spcPct val="115000"/>
              </a:lnSpc>
              <a:spcBef>
                <a:spcPts val="0"/>
              </a:spcBef>
              <a:spcAft>
                <a:spcPts val="0"/>
              </a:spcAft>
              <a:buClr>
                <a:schemeClr val="dk1"/>
              </a:buClr>
              <a:buSzPts val="1100"/>
              <a:buFont typeface="Arial"/>
              <a:buNone/>
            </a:pPr>
            <a:r>
              <a:rPr lang="en-US" sz="1200">
                <a:solidFill>
                  <a:schemeClr val="dk1"/>
                </a:solidFill>
              </a:rPr>
              <a:t>για την αντιμετώπιση της 			</a:t>
            </a:r>
            <a:r>
              <a:rPr lang="en-US" sz="1200">
                <a:solidFill>
                  <a:schemeClr val="dk1"/>
                </a:solidFill>
              </a:rPr>
              <a:t>για την ψηφιακή						παραπληροφόρηση.</a:t>
            </a:r>
            <a:endParaRPr sz="1200">
              <a:solidFill>
                <a:schemeClr val="dk1"/>
              </a:solidFill>
            </a:endParaRPr>
          </a:p>
          <a:p>
            <a:pPr indent="317500" lvl="0" marL="1054100" rtl="0" algn="l">
              <a:lnSpc>
                <a:spcPct val="115000"/>
              </a:lnSpc>
              <a:spcBef>
                <a:spcPts val="0"/>
              </a:spcBef>
              <a:spcAft>
                <a:spcPts val="0"/>
              </a:spcAft>
              <a:buClr>
                <a:schemeClr val="dk1"/>
              </a:buClr>
              <a:buSzPts val="1100"/>
              <a:buFont typeface="Arial"/>
              <a:buNone/>
            </a:pPr>
            <a:r>
              <a:rPr lang="en-US" sz="1200">
                <a:solidFill>
                  <a:schemeClr val="dk1"/>
                </a:solidFill>
              </a:rPr>
              <a:t>παραπληροφόρησης.</a:t>
            </a:r>
            <a:r>
              <a:rPr lang="en-US" sz="1200">
                <a:solidFill>
                  <a:schemeClr val="dk1"/>
                </a:solidFill>
              </a:rPr>
              <a:t> 			συμπεριφορά.</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   Συνεργασία με 	</a:t>
            </a:r>
            <a:r>
              <a:rPr lang="en-US" sz="1200">
                <a:solidFill>
                  <a:schemeClr val="dk1"/>
                </a:solidFill>
              </a:rPr>
              <a:t>Ηγείται ή καθοδηγεί το			Συνεργάζεται με		</a:t>
            </a:r>
            <a:r>
              <a:rPr lang="en-US" sz="1200">
                <a:solidFill>
                  <a:schemeClr val="dk1"/>
                </a:solidFill>
                <a:latin typeface="Aptos"/>
                <a:ea typeface="Aptos"/>
                <a:cs typeface="Aptos"/>
                <a:sym typeface="Aptos"/>
              </a:rPr>
              <a:t>Συμμετέχει περιστασιακά	</a:t>
            </a:r>
            <a:r>
              <a:rPr lang="en-US" sz="1200">
                <a:solidFill>
                  <a:schemeClr val="dk1"/>
                </a:solidFill>
              </a:rPr>
              <a:t>Εργάζεται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   </a:t>
            </a:r>
            <a:r>
              <a:rPr lang="en-US" sz="1200">
                <a:solidFill>
                  <a:schemeClr val="dk1"/>
                </a:solidFill>
              </a:rPr>
              <a:t>συναδέλφους	</a:t>
            </a:r>
            <a:r>
              <a:rPr lang="en-US" sz="1200">
                <a:solidFill>
                  <a:schemeClr val="dk1"/>
                </a:solidFill>
              </a:rPr>
              <a:t>προσωπικό σε </a:t>
            </a:r>
            <a:r>
              <a:rPr lang="en-US" sz="1200">
                <a:solidFill>
                  <a:schemeClr val="dk1"/>
                </a:solidFill>
              </a:rPr>
              <a:t>πρωτοβουλίες		</a:t>
            </a:r>
            <a:r>
              <a:rPr lang="en-US" sz="1200">
                <a:solidFill>
                  <a:schemeClr val="dk1"/>
                </a:solidFill>
              </a:rPr>
              <a:t>συναδέλφους σε 		</a:t>
            </a:r>
            <a:r>
              <a:rPr lang="en-US" sz="1200">
                <a:solidFill>
                  <a:schemeClr val="dk1"/>
                </a:solidFill>
                <a:latin typeface="Aptos"/>
                <a:ea typeface="Aptos"/>
                <a:cs typeface="Aptos"/>
                <a:sym typeface="Aptos"/>
              </a:rPr>
              <a:t>σε κοινές προσπάθειες.	</a:t>
            </a:r>
            <a:r>
              <a:rPr lang="en-US" sz="1200">
                <a:solidFill>
                  <a:schemeClr val="dk1"/>
                </a:solidFill>
              </a:rPr>
              <a:t>μεμονωμένα, χωρίς </a:t>
            </a:r>
            <a:endParaRPr sz="1200">
              <a:solidFill>
                <a:schemeClr val="dk1"/>
              </a:solidFill>
            </a:endParaRPr>
          </a:p>
          <a:p>
            <a:pPr indent="0" lvl="0" marL="1371600" rtl="0" algn="l">
              <a:lnSpc>
                <a:spcPct val="115000"/>
              </a:lnSpc>
              <a:spcBef>
                <a:spcPts val="0"/>
              </a:spcBef>
              <a:spcAft>
                <a:spcPts val="0"/>
              </a:spcAft>
              <a:buClr>
                <a:schemeClr val="dk1"/>
              </a:buClr>
              <a:buSzPts val="1100"/>
              <a:buFont typeface="Arial"/>
              <a:buNone/>
            </a:pPr>
            <a:r>
              <a:rPr lang="en-US" sz="1200">
                <a:solidFill>
                  <a:schemeClr val="dk1"/>
                </a:solidFill>
              </a:rPr>
              <a:t>ψηφιακής παιδείας με βάση		</a:t>
            </a:r>
            <a:r>
              <a:rPr lang="en-US" sz="1200">
                <a:solidFill>
                  <a:schemeClr val="dk1"/>
                </a:solidFill>
              </a:rPr>
              <a:t>εκπαιδεύσεις ή 						συνεργασία με </a:t>
            </a:r>
            <a:endParaRPr sz="1200">
              <a:solidFill>
                <a:schemeClr val="dk1"/>
              </a:solidFill>
            </a:endParaRPr>
          </a:p>
          <a:p>
            <a:pPr indent="0" lvl="0" marL="1371600" rtl="0" algn="l">
              <a:lnSpc>
                <a:spcPct val="115000"/>
              </a:lnSpc>
              <a:spcBef>
                <a:spcPts val="0"/>
              </a:spcBef>
              <a:spcAft>
                <a:spcPts val="0"/>
              </a:spcAft>
              <a:buClr>
                <a:schemeClr val="dk1"/>
              </a:buClr>
              <a:buSzPts val="1100"/>
              <a:buFont typeface="Arial"/>
              <a:buNone/>
            </a:pPr>
            <a:r>
              <a:rPr lang="en-US" sz="1200">
                <a:solidFill>
                  <a:schemeClr val="dk1"/>
                </a:solidFill>
              </a:rPr>
              <a:t>την κοινότητα. 				εργαστήρια.							συναδέλφους.</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   </a:t>
            </a:r>
            <a:r>
              <a:rPr lang="en-US" sz="1200">
                <a:solidFill>
                  <a:schemeClr val="dk1"/>
                </a:solidFill>
              </a:rPr>
              <a:t>Μοντελοποίηση 	</a:t>
            </a:r>
            <a:r>
              <a:rPr lang="en-US" sz="1200">
                <a:solidFill>
                  <a:schemeClr val="dk1"/>
                </a:solidFill>
              </a:rPr>
              <a:t>Δείχνει με συνέπεια ηθική 			Συχνά επιδεικνύει 		Επιδεικνύει ηθική		Σπάνια επιδεικνύει</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   ηθικής ψηφιακής   </a:t>
            </a:r>
            <a:r>
              <a:rPr lang="en-US" sz="1200">
                <a:solidFill>
                  <a:schemeClr val="dk1"/>
                </a:solidFill>
              </a:rPr>
              <a:t>συμπεριφορά και διδάσκει </a:t>
            </a:r>
            <a:r>
              <a:rPr lang="en-US" sz="1200">
                <a:solidFill>
                  <a:schemeClr val="dk1"/>
                </a:solidFill>
              </a:rPr>
              <a:t> 		</a:t>
            </a:r>
            <a:r>
              <a:rPr lang="en-US" sz="1200">
                <a:solidFill>
                  <a:schemeClr val="dk1"/>
                </a:solidFill>
              </a:rPr>
              <a:t>υπεύθυνη χρήση		συμπεριφορά, αλλά		ή συζητά την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   συμπεριφοράς	</a:t>
            </a:r>
            <a:r>
              <a:rPr lang="en-US" sz="1200">
                <a:solidFill>
                  <a:schemeClr val="dk1"/>
                </a:solidFill>
              </a:rPr>
              <a:t>τεχνικές επαλήθευσης. 			των ψηφιακών		δεν δίνει έμφαση 		ψηφιακή ηθική.</a:t>
            </a:r>
            <a:endParaRPr sz="1200">
              <a:solidFill>
                <a:schemeClr val="dk1"/>
              </a:solidFill>
            </a:endParaRPr>
          </a:p>
          <a:p>
            <a:pPr indent="457200" lvl="0" marL="3657600" rtl="0" algn="l">
              <a:lnSpc>
                <a:spcPct val="115000"/>
              </a:lnSpc>
              <a:spcBef>
                <a:spcPts val="0"/>
              </a:spcBef>
              <a:spcAft>
                <a:spcPts val="0"/>
              </a:spcAft>
              <a:buClr>
                <a:schemeClr val="dk1"/>
              </a:buClr>
              <a:buSzPts val="1100"/>
              <a:buFont typeface="Arial"/>
              <a:buNone/>
            </a:pPr>
            <a:r>
              <a:rPr lang="en-US" sz="1200">
                <a:solidFill>
                  <a:schemeClr val="dk1"/>
                </a:solidFill>
              </a:rPr>
              <a:t>εργαλείων.			στη διδασκαλία.	</a:t>
            </a:r>
            <a:endParaRPr sz="1200">
              <a:solidFill>
                <a:schemeClr val="dk1"/>
              </a:solidFill>
            </a:endParaRPr>
          </a:p>
          <a:p>
            <a:pPr indent="0" lvl="0" marL="139700" rtl="0" algn="l">
              <a:lnSpc>
                <a:spcPct val="115000"/>
              </a:lnSpc>
              <a:spcBef>
                <a:spcPts val="1200"/>
              </a:spcBef>
              <a:spcAft>
                <a:spcPts val="0"/>
              </a:spcAft>
              <a:buClr>
                <a:schemeClr val="dk1"/>
              </a:buClr>
              <a:buSzPts val="1100"/>
              <a:buFont typeface="Arial"/>
              <a:buNone/>
            </a:pPr>
            <a:r>
              <a:t/>
            </a:r>
            <a:endParaRPr b="1" sz="1200">
              <a:solidFill>
                <a:schemeClr val="dk1"/>
              </a:solidFill>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Οδηγός βαθμολόγησης:</a:t>
            </a:r>
            <a:endParaRPr b="1" sz="1200">
              <a:solidFill>
                <a:schemeClr val="dk1"/>
              </a:solidFill>
              <a:latin typeface="Aptos"/>
              <a:ea typeface="Aptos"/>
              <a:cs typeface="Aptos"/>
              <a:sym typeface="Aptos"/>
            </a:endParaRPr>
          </a:p>
          <a:p>
            <a:pPr indent="-304800" lvl="0" marL="457200" rtl="0" algn="l">
              <a:spcBef>
                <a:spcPts val="140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21–24</a:t>
            </a:r>
            <a:r>
              <a:rPr lang="en-US" sz="1200">
                <a:solidFill>
                  <a:schemeClr val="dk1"/>
                </a:solidFill>
                <a:latin typeface="Aptos"/>
                <a:ea typeface="Aptos"/>
                <a:cs typeface="Aptos"/>
                <a:sym typeface="Aptos"/>
              </a:rPr>
              <a:t>: Παραδειγματικός – Ο εκπαιδευτικός είναι ηγέτης στην καταπολέμηση της παραπληροφόρησης μέσω της συνεργασίας μεταξύ σχολείου και κοινότητας.</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16–20</a:t>
            </a:r>
            <a:r>
              <a:rPr lang="en-US" sz="1200">
                <a:solidFill>
                  <a:schemeClr val="dk1"/>
                </a:solidFill>
                <a:latin typeface="Aptos"/>
                <a:ea typeface="Aptos"/>
                <a:cs typeface="Aptos"/>
                <a:sym typeface="Aptos"/>
              </a:rPr>
              <a:t>: Ικανός – Ο εκπαιδευτικός εφαρμόζει τις γνώσεις του και προωθεί υπεύθυνες πρακτικές με μέτρια πρωτοβουλία.</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10–15</a:t>
            </a:r>
            <a:r>
              <a:rPr lang="en-US" sz="1200">
                <a:solidFill>
                  <a:schemeClr val="dk1"/>
                </a:solidFill>
                <a:latin typeface="Aptos"/>
                <a:ea typeface="Aptos"/>
                <a:cs typeface="Aptos"/>
                <a:sym typeface="Aptos"/>
              </a:rPr>
              <a:t>: Σε εξέλιξη – Ο εκπαιδευτικός καταβάλλει κάποια προσπάθεια, αλλά χρειάζεται υποστήριξη για να εμβαθύνει την κατανόηση και τη συνεργασία.</a:t>
            </a:r>
            <a:endParaRPr sz="1200">
              <a:solidFill>
                <a:schemeClr val="dk1"/>
              </a:solidFill>
              <a:latin typeface="Aptos"/>
              <a:ea typeface="Aptos"/>
              <a:cs typeface="Aptos"/>
              <a:sym typeface="Aptos"/>
            </a:endParaRPr>
          </a:p>
          <a:p>
            <a:pPr indent="-304800" lvl="0" marL="457200" rtl="0" algn="l">
              <a:spcBef>
                <a:spcPts val="0"/>
              </a:spcBef>
              <a:spcAft>
                <a:spcPts val="0"/>
              </a:spcAft>
              <a:buClr>
                <a:schemeClr val="dk1"/>
              </a:buClr>
              <a:buSzPts val="1200"/>
              <a:buFont typeface="Noto Sans Symbols"/>
              <a:buChar char="●"/>
            </a:pPr>
            <a:r>
              <a:rPr b="1" lang="en-US" sz="1200">
                <a:solidFill>
                  <a:schemeClr val="dk1"/>
                </a:solidFill>
                <a:latin typeface="Aptos"/>
                <a:ea typeface="Aptos"/>
                <a:cs typeface="Aptos"/>
                <a:sym typeface="Aptos"/>
              </a:rPr>
              <a:t>Κάτω από 10</a:t>
            </a:r>
            <a:r>
              <a:rPr lang="en-US" sz="1200">
                <a:solidFill>
                  <a:schemeClr val="dk1"/>
                </a:solidFill>
                <a:latin typeface="Aptos"/>
                <a:ea typeface="Aptos"/>
                <a:cs typeface="Aptos"/>
                <a:sym typeface="Aptos"/>
              </a:rPr>
              <a:t>: Αρχάριος – Ο εκπαιδευτικός χρειάζεται σημαντική ανάπτυξη τόσο στην κατανόηση όσο και στην πρακτική.</a:t>
            </a:r>
            <a:br>
              <a:rPr lang="en-US" sz="1200">
                <a:solidFill>
                  <a:schemeClr val="dk1"/>
                </a:solidFill>
                <a:latin typeface="Aptos"/>
                <a:ea typeface="Aptos"/>
                <a:cs typeface="Aptos"/>
                <a:sym typeface="Aptos"/>
              </a:rPr>
            </a:br>
            <a:endParaRPr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b="1" lang="en-US" sz="1200">
                <a:solidFill>
                  <a:schemeClr val="dk1"/>
                </a:solidFill>
                <a:latin typeface="Aptos"/>
                <a:ea typeface="Aptos"/>
                <a:cs typeface="Aptos"/>
                <a:sym typeface="Aptos"/>
              </a:rPr>
              <a:t>Συμπέρασμα:</a:t>
            </a:r>
            <a:endParaRPr b="1" sz="1200">
              <a:solidFill>
                <a:schemeClr val="dk1"/>
              </a:solidFill>
              <a:latin typeface="Aptos"/>
              <a:ea typeface="Aptos"/>
              <a:cs typeface="Aptos"/>
              <a:sym typeface="Aptos"/>
            </a:endParaRPr>
          </a:p>
          <a:p>
            <a:pPr indent="0" lvl="0" marL="0" rtl="0" algn="l">
              <a:spcBef>
                <a:spcPts val="1400"/>
              </a:spcBef>
              <a:spcAft>
                <a:spcPts val="0"/>
              </a:spcAft>
              <a:buClr>
                <a:schemeClr val="dk1"/>
              </a:buClr>
              <a:buSzPts val="1100"/>
              <a:buFont typeface="Arial"/>
              <a:buNone/>
            </a:pPr>
            <a:r>
              <a:rPr lang="en-US" sz="1200">
                <a:solidFill>
                  <a:schemeClr val="dk1"/>
                </a:solidFill>
                <a:latin typeface="Aptos"/>
                <a:ea typeface="Aptos"/>
                <a:cs typeface="Aptos"/>
                <a:sym typeface="Aptos"/>
              </a:rPr>
              <a:t>Ολοκληρώστε τονίζοντας:</a:t>
            </a:r>
            <a:endParaRPr sz="1200">
              <a:solidFill>
                <a:schemeClr val="dk1"/>
              </a:solidFill>
              <a:latin typeface="Aptos"/>
              <a:ea typeface="Aptos"/>
              <a:cs typeface="Aptos"/>
              <a:sym typeface="Aptos"/>
            </a:endParaRPr>
          </a:p>
          <a:p>
            <a:pPr indent="0" lvl="0" marL="139700" rtl="0" algn="l">
              <a:lnSpc>
                <a:spcPct val="115000"/>
              </a:lnSpc>
              <a:spcBef>
                <a:spcPts val="1200"/>
              </a:spcBef>
              <a:spcAft>
                <a:spcPts val="0"/>
              </a:spcAft>
              <a:buClr>
                <a:schemeClr val="dk1"/>
              </a:buClr>
              <a:buSzPts val="1100"/>
              <a:buFont typeface="Arial"/>
              <a:buNone/>
            </a:pPr>
            <a:r>
              <a:rPr lang="en-US" sz="1200">
                <a:solidFill>
                  <a:schemeClr val="dk1"/>
                </a:solidFill>
                <a:latin typeface="Aptos"/>
                <a:ea typeface="Aptos"/>
                <a:cs typeface="Aptos"/>
                <a:sym typeface="Aptos"/>
              </a:rPr>
              <a:t>«Η καταπολέμηση της παραπληροφόρησης δεν αφορά μόνο τον εντοπισμό ψεμάτων, αλλά και την οικοδόμηση εμπιστοσύνης και σαφούς επικοινωνίας. Η συνεργασία μεταξύ των σχολείων και της κοινότητας μετατρέπει μια φήμη σε ευκαιρία μάθησης αντί για κρίση».</a:t>
            </a:r>
            <a:endParaRPr b="1"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a:p>
          <a:p>
            <a:pPr indent="0" lvl="0" marL="0" rtl="0" algn="l">
              <a:lnSpc>
                <a:spcPct val="100000"/>
              </a:lnSpc>
              <a:spcBef>
                <a:spcPts val="0"/>
              </a:spcBef>
              <a:spcAft>
                <a:spcPts val="0"/>
              </a:spcAft>
              <a:buSzPts val="1100"/>
              <a:buNone/>
            </a:pPr>
            <a:r>
              <a:t/>
            </a:r>
            <a:endParaRPr/>
          </a:p>
        </p:txBody>
      </p:sp>
      <p:sp>
        <p:nvSpPr>
          <p:cNvPr id="203" name="Google Shape;203;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US"/>
              <a:t>Σε περίπτωση που όλες οι βασικές εκφράσεις δεν είναι γνωστές σε όλους, θα πρέπει να συζητηθούν για καλύτερη κατανόηση.</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5.png"/></Relationships>
</file>

<file path=ppt/slides/_rels/slide10.xml.rels><?xml version="1.0" encoding="UTF-8" standalone="yes"?><Relationships xmlns="http://schemas.openxmlformats.org/package/2006/relationships"><Relationship Id="rId11" Type="http://schemas.openxmlformats.org/officeDocument/2006/relationships/hyperlink" Target="https://thehive.ai/deepfake-detection" TargetMode="External"/><Relationship Id="rId10" Type="http://schemas.openxmlformats.org/officeDocument/2006/relationships/hyperlink" Target="https://newslit.org/" TargetMode="External"/><Relationship Id="rId13" Type="http://schemas.openxmlformats.org/officeDocument/2006/relationships/image" Target="../media/image15.jpg"/><Relationship Id="rId12" Type="http://schemas.openxmlformats.org/officeDocument/2006/relationships/hyperlink" Target="https://www.sensity.ai/"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hyperlink" Target="https://www.factcheck.org/" TargetMode="External"/><Relationship Id="rId9" Type="http://schemas.openxmlformats.org/officeDocument/2006/relationships/hyperlink" Target="https://www.poynter.org/mediawise/" TargetMode="External"/><Relationship Id="rId15" Type="http://schemas.openxmlformats.org/officeDocument/2006/relationships/hyperlink" Target="https://detecting-ai.com/" TargetMode="External"/><Relationship Id="rId14"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7" Type="http://schemas.openxmlformats.org/officeDocument/2006/relationships/image" Target="../media/image14.gif"/><Relationship Id="rId16" Type="http://schemas.openxmlformats.org/officeDocument/2006/relationships/hyperlink" Target="https://images.google.com/"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hyperlink" Target="https://originality.ai/" TargetMode="External"/><Relationship Id="rId8"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docs.google.com/document/d/1KYUlmg6wWho9rU4MO5jAhm-9kjr2dOX_/edit?usp=drive_link&amp;ouid=115439136638467000550&amp;rtpof=true&amp;sd=true" TargetMode="External"/><Relationship Id="rId4" Type="http://schemas.openxmlformats.org/officeDocument/2006/relationships/hyperlink" Target="https://docs.google.com/document/d/1KYUlmg6wWho9rU4MO5jAhm-9kjr2dOX_/edit?usp=drive_link&amp;ouid=115439136638467000550&amp;rtpof=true&amp;sd=true" TargetMode="External"/><Relationship Id="rId5" Type="http://schemas.openxmlformats.org/officeDocument/2006/relationships/image" Target="../media/image1.png"/><Relationship Id="rId6"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1.png"/><Relationship Id="rId4" Type="http://schemas.openxmlformats.org/officeDocument/2006/relationships/image" Target="../media/image3.png"/><Relationship Id="rId5" Type="http://schemas.openxmlformats.org/officeDocument/2006/relationships/image" Target="../media/image2.png"/><Relationship Id="rId6"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52"/>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5" name="Google Shape;85;p52"/>
          <p:cNvGrpSpPr/>
          <p:nvPr/>
        </p:nvGrpSpPr>
        <p:grpSpPr>
          <a:xfrm>
            <a:off x="6530600" y="2602700"/>
            <a:ext cx="10911305" cy="2066948"/>
            <a:chOff x="0" y="-47625"/>
            <a:chExt cx="1484188" cy="418826"/>
          </a:xfrm>
        </p:grpSpPr>
        <p:sp>
          <p:nvSpPr>
            <p:cNvPr id="86" name="Google Shape;86;p52"/>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41850">
              <a:solidFill>
                <a:srgbClr val="000000"/>
              </a:solidFill>
              <a:prstDash val="solid"/>
              <a:round/>
              <a:headEnd len="sm" w="sm" type="none"/>
              <a:tailEnd len="sm" w="sm" type="none"/>
            </a:ln>
          </p:spPr>
          <p:txBody>
            <a:bodyPr anchorCtr="0" anchor="t" bIns="66950" lIns="133925" spcFirstLastPara="1" rIns="133925" wrap="square" tIns="66950">
              <a:noAutofit/>
            </a:bodyPr>
            <a:lstStyle/>
            <a:p>
              <a:pPr indent="0" lvl="0" marL="0" marR="0" rtl="0" algn="l">
                <a:lnSpc>
                  <a:spcPct val="100000"/>
                </a:lnSpc>
                <a:spcBef>
                  <a:spcPts val="0"/>
                </a:spcBef>
                <a:spcAft>
                  <a:spcPts val="0"/>
                </a:spcAft>
                <a:buClr>
                  <a:srgbClr val="000000"/>
                </a:buClr>
                <a:buSzPts val="2637"/>
                <a:buFont typeface="Arial"/>
                <a:buNone/>
              </a:pPr>
              <a:r>
                <a:t/>
              </a:r>
              <a:endParaRPr b="0" i="0" sz="2636" u="none" cap="none" strike="noStrike">
                <a:solidFill>
                  <a:schemeClr val="dk1"/>
                </a:solidFill>
                <a:latin typeface="Calibri"/>
                <a:ea typeface="Calibri"/>
                <a:cs typeface="Calibri"/>
                <a:sym typeface="Calibri"/>
              </a:endParaRPr>
            </a:p>
          </p:txBody>
        </p:sp>
        <p:sp>
          <p:nvSpPr>
            <p:cNvPr id="87" name="Google Shape;87;p52"/>
            <p:cNvSpPr txBox="1"/>
            <p:nvPr/>
          </p:nvSpPr>
          <p:spPr>
            <a:xfrm>
              <a:off x="0" y="-47625"/>
              <a:ext cx="1484188" cy="418826"/>
            </a:xfrm>
            <a:prstGeom prst="rect">
              <a:avLst/>
            </a:prstGeom>
            <a:noFill/>
            <a:ln>
              <a:noFill/>
            </a:ln>
          </p:spPr>
          <p:txBody>
            <a:bodyPr anchorCtr="0" anchor="b" bIns="74425" lIns="74425" spcFirstLastPara="1" rIns="74425" wrap="square" tIns="74425">
              <a:noAutofit/>
            </a:bodyPr>
            <a:lstStyle/>
            <a:p>
              <a:pPr indent="0" lvl="0" marL="0" marR="0" rtl="0" algn="ctr">
                <a:lnSpc>
                  <a:spcPct val="149944"/>
                </a:lnSpc>
                <a:spcBef>
                  <a:spcPts val="0"/>
                </a:spcBef>
                <a:spcAft>
                  <a:spcPts val="0"/>
                </a:spcAft>
                <a:buClr>
                  <a:srgbClr val="000000"/>
                </a:buClr>
                <a:buSzPts val="2637"/>
                <a:buFont typeface="Arial"/>
                <a:buNone/>
              </a:pPr>
              <a:r>
                <a:t/>
              </a:r>
              <a:endParaRPr b="0" i="0" sz="2636" u="none" cap="none" strike="noStrike">
                <a:solidFill>
                  <a:schemeClr val="dk1"/>
                </a:solidFill>
                <a:latin typeface="Calibri"/>
                <a:ea typeface="Calibri"/>
                <a:cs typeface="Calibri"/>
                <a:sym typeface="Calibri"/>
              </a:endParaRPr>
            </a:p>
          </p:txBody>
        </p:sp>
      </p:grpSp>
      <p:grpSp>
        <p:nvGrpSpPr>
          <p:cNvPr id="88" name="Google Shape;88;p52"/>
          <p:cNvGrpSpPr/>
          <p:nvPr/>
        </p:nvGrpSpPr>
        <p:grpSpPr>
          <a:xfrm>
            <a:off x="-342150" y="-159674"/>
            <a:ext cx="6824324" cy="11062510"/>
            <a:chOff x="0" y="-57150"/>
            <a:chExt cx="1890604" cy="3185748"/>
          </a:xfrm>
        </p:grpSpPr>
        <p:sp>
          <p:nvSpPr>
            <p:cNvPr id="89" name="Google Shape;89;p52"/>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3450" lIns="86925" spcFirstLastPara="1" rIns="86925" wrap="square" tIns="43450">
              <a:noAutofit/>
            </a:bodyPr>
            <a:lstStyle/>
            <a:p>
              <a:pPr indent="0" lvl="0" marL="0" marR="0" rtl="0" algn="l">
                <a:lnSpc>
                  <a:spcPct val="100000"/>
                </a:lnSpc>
                <a:spcBef>
                  <a:spcPts val="0"/>
                </a:spcBef>
                <a:spcAft>
                  <a:spcPts val="0"/>
                </a:spcAft>
                <a:buClr>
                  <a:srgbClr val="000000"/>
                </a:buClr>
                <a:buSzPts val="1711"/>
                <a:buFont typeface="Arial"/>
                <a:buNone/>
              </a:pPr>
              <a:r>
                <a:t/>
              </a:r>
              <a:endParaRPr b="0" i="0" sz="1711" u="none" cap="none" strike="noStrike">
                <a:solidFill>
                  <a:schemeClr val="dk1"/>
                </a:solidFill>
                <a:latin typeface="Calibri"/>
                <a:ea typeface="Calibri"/>
                <a:cs typeface="Calibri"/>
                <a:sym typeface="Calibri"/>
              </a:endParaRPr>
            </a:p>
          </p:txBody>
        </p:sp>
        <p:sp>
          <p:nvSpPr>
            <p:cNvPr id="90" name="Google Shape;90;p52"/>
            <p:cNvSpPr txBox="1"/>
            <p:nvPr/>
          </p:nvSpPr>
          <p:spPr>
            <a:xfrm>
              <a:off x="0" y="-57150"/>
              <a:ext cx="1890604" cy="3185748"/>
            </a:xfrm>
            <a:prstGeom prst="rect">
              <a:avLst/>
            </a:prstGeom>
            <a:noFill/>
            <a:ln>
              <a:noFill/>
            </a:ln>
          </p:spPr>
          <p:txBody>
            <a:bodyPr anchorCtr="0" anchor="ctr" bIns="48300" lIns="48300" spcFirstLastPara="1" rIns="48300" wrap="square" tIns="48300">
              <a:noAutofit/>
            </a:bodyPr>
            <a:lstStyle/>
            <a:p>
              <a:pPr indent="0" lvl="0" marL="0" marR="0" rtl="0" algn="ctr">
                <a:lnSpc>
                  <a:spcPct val="202166"/>
                </a:lnSpc>
                <a:spcBef>
                  <a:spcPts val="0"/>
                </a:spcBef>
                <a:spcAft>
                  <a:spcPts val="0"/>
                </a:spcAft>
                <a:buClr>
                  <a:srgbClr val="000000"/>
                </a:buClr>
                <a:buSzPts val="1711"/>
                <a:buFont typeface="Arial"/>
                <a:buNone/>
              </a:pPr>
              <a:r>
                <a:t/>
              </a:r>
              <a:endParaRPr b="0" i="0" sz="1711" u="none" cap="none" strike="noStrike">
                <a:solidFill>
                  <a:schemeClr val="dk1"/>
                </a:solidFill>
                <a:latin typeface="Calibri"/>
                <a:ea typeface="Calibri"/>
                <a:cs typeface="Calibri"/>
                <a:sym typeface="Calibri"/>
              </a:endParaRPr>
            </a:p>
          </p:txBody>
        </p:sp>
      </p:grpSp>
      <p:sp>
        <p:nvSpPr>
          <p:cNvPr id="91" name="Google Shape;91;p52"/>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p52"/>
          <p:cNvSpPr/>
          <p:nvPr/>
        </p:nvSpPr>
        <p:spPr>
          <a:xfrm>
            <a:off x="14810425" y="4462475"/>
            <a:ext cx="3475974" cy="5988245"/>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5">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52"/>
          <p:cNvSpPr txBox="1"/>
          <p:nvPr/>
        </p:nvSpPr>
        <p:spPr>
          <a:xfrm>
            <a:off x="6705950" y="2912725"/>
            <a:ext cx="10560600" cy="14469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5000" u="none" cap="none" strike="noStrike">
                <a:solidFill>
                  <a:srgbClr val="343434"/>
                </a:solidFill>
                <a:latin typeface="Arial"/>
                <a:ea typeface="Arial"/>
                <a:cs typeface="Arial"/>
                <a:sym typeface="Arial"/>
              </a:rPr>
              <a:t>Καλλιεργώντας την υπεύθυνη ψηφιακή </a:t>
            </a:r>
            <a:r>
              <a:rPr b="1" lang="en-US" sz="5000">
                <a:solidFill>
                  <a:srgbClr val="343434"/>
                </a:solidFill>
              </a:rPr>
              <a:t>πολιτειότητα</a:t>
            </a:r>
            <a:endParaRPr b="0" i="0" sz="5000" u="none" cap="none" strike="noStrike">
              <a:solidFill>
                <a:srgbClr val="000000"/>
              </a:solidFill>
              <a:latin typeface="Arial"/>
              <a:ea typeface="Arial"/>
              <a:cs typeface="Arial"/>
              <a:sym typeface="Arial"/>
            </a:endParaRPr>
          </a:p>
        </p:txBody>
      </p:sp>
      <p:sp>
        <p:nvSpPr>
          <p:cNvPr id="94" name="Google Shape;94;p52"/>
          <p:cNvSpPr txBox="1"/>
          <p:nvPr/>
        </p:nvSpPr>
        <p:spPr>
          <a:xfrm>
            <a:off x="7028980" y="5310997"/>
            <a:ext cx="20721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60 λεπτά</a:t>
            </a:r>
            <a:endParaRPr b="0" i="0" sz="1400" u="none" cap="none" strike="noStrike">
              <a:solidFill>
                <a:srgbClr val="000000"/>
              </a:solidFill>
              <a:latin typeface="Arial"/>
              <a:ea typeface="Arial"/>
              <a:cs typeface="Arial"/>
              <a:sym typeface="Arial"/>
            </a:endParaRPr>
          </a:p>
        </p:txBody>
      </p:sp>
      <p:sp>
        <p:nvSpPr>
          <p:cNvPr id="95" name="Google Shape;95;p52"/>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rgbClr val="FFFFFF"/>
                </a:solidFill>
                <a:latin typeface="Calibri"/>
                <a:ea typeface="Calibri"/>
                <a:cs typeface="Calibri"/>
                <a:sym typeface="Calibri"/>
              </a:rPr>
              <a:t>Ενδυναμώνοντας την κριτική σκέψη</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i="1" sz="3400">
              <a:solidFill>
                <a:srgbClr val="000000"/>
              </a:solidFill>
              <a:latin typeface="Calibri"/>
              <a:ea typeface="Calibri"/>
              <a:cs typeface="Calibri"/>
              <a:sym typeface="Calibri"/>
            </a:endParaRPr>
          </a:p>
        </p:txBody>
      </p:sp>
      <p:sp>
        <p:nvSpPr>
          <p:cNvPr id="96" name="Google Shape;96;p52"/>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5">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97" name="Google Shape;97;p52"/>
          <p:cNvSpPr txBox="1"/>
          <p:nvPr/>
        </p:nvSpPr>
        <p:spPr>
          <a:xfrm>
            <a:off x="11161025" y="9009450"/>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rgbClr val="000000"/>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rgbClr val="000000"/>
              </a:solidFill>
              <a:latin typeface="Calibri"/>
              <a:ea typeface="Calibri"/>
              <a:cs typeface="Calibri"/>
              <a:sym typeface="Calibri"/>
            </a:endParaRPr>
          </a:p>
        </p:txBody>
      </p:sp>
      <p:pic>
        <p:nvPicPr>
          <p:cNvPr id="98" name="Google Shape;98;p52" title="EL_Co-fundedbytheEU_RGB_POS.png"/>
          <p:cNvPicPr preferRelativeResize="0"/>
          <p:nvPr/>
        </p:nvPicPr>
        <p:blipFill>
          <a:blip r:embed="rId6">
            <a:alphaModFix/>
          </a:blip>
          <a:stretch>
            <a:fillRect/>
          </a:stretch>
        </p:blipFill>
        <p:spPr>
          <a:xfrm>
            <a:off x="6608337" y="9159212"/>
            <a:ext cx="4242601" cy="79548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6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Η εργαλειοθήκη</a:t>
            </a:r>
            <a:r>
              <a:rPr lang="en-US">
                <a:solidFill>
                  <a:schemeClr val="dk1"/>
                </a:solidFill>
                <a:latin typeface="Bricolage Grotesque"/>
                <a:ea typeface="Bricolage Grotesque"/>
                <a:cs typeface="Bricolage Grotesque"/>
                <a:sym typeface="Bricolage Grotesque"/>
              </a:rPr>
              <a:t> σας</a:t>
            </a:r>
            <a:endParaRPr/>
          </a:p>
        </p:txBody>
      </p:sp>
      <p:sp>
        <p:nvSpPr>
          <p:cNvPr id="242" name="Google Shape;242;p61"/>
          <p:cNvSpPr txBox="1"/>
          <p:nvPr>
            <p:ph idx="1" type="subTitle"/>
          </p:nvPr>
        </p:nvSpPr>
        <p:spPr>
          <a:xfrm>
            <a:off x="1013350" y="2117325"/>
            <a:ext cx="16428600" cy="7989900"/>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Βασικά εργαλεία και πηγ</a:t>
            </a:r>
            <a:r>
              <a:rPr b="1" lang="en-US">
                <a:solidFill>
                  <a:schemeClr val="dk1"/>
                </a:solidFill>
                <a:latin typeface="Bricolage Grotesque"/>
                <a:ea typeface="Bricolage Grotesque"/>
                <a:cs typeface="Bricolage Grotesque"/>
                <a:sym typeface="Bricolage Grotesque"/>
              </a:rPr>
              <a:t>ές</a:t>
            </a:r>
            <a:r>
              <a:rPr b="1" lang="en-US">
                <a:solidFill>
                  <a:schemeClr val="dk1"/>
                </a:solidFill>
                <a:latin typeface="Bricolage Grotesque"/>
                <a:ea typeface="Bricolage Grotesque"/>
                <a:cs typeface="Bricolage Grotesque"/>
                <a:sym typeface="Bricolage Grotesque"/>
              </a:rPr>
              <a:t>:</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243" name="Google Shape;243;p6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44" name="Google Shape;244;p61"/>
          <p:cNvGrpSpPr/>
          <p:nvPr/>
        </p:nvGrpSpPr>
        <p:grpSpPr>
          <a:xfrm>
            <a:off x="790770" y="-112458"/>
            <a:ext cx="1427175" cy="786776"/>
            <a:chOff x="0" y="-38100"/>
            <a:chExt cx="373234" cy="205757"/>
          </a:xfrm>
        </p:grpSpPr>
        <p:sp>
          <p:nvSpPr>
            <p:cNvPr id="245" name="Google Shape;245;p6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 name="Google Shape;246;p6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7" name="Google Shape;247;p61"/>
          <p:cNvGrpSpPr/>
          <p:nvPr/>
        </p:nvGrpSpPr>
        <p:grpSpPr>
          <a:xfrm>
            <a:off x="0" y="-112458"/>
            <a:ext cx="315272" cy="786776"/>
            <a:chOff x="0" y="-38100"/>
            <a:chExt cx="82450" cy="205757"/>
          </a:xfrm>
        </p:grpSpPr>
        <p:sp>
          <p:nvSpPr>
            <p:cNvPr id="248" name="Google Shape;248;p6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 name="Google Shape;249;p6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0" name="Google Shape;250;p61"/>
          <p:cNvGrpSpPr/>
          <p:nvPr/>
        </p:nvGrpSpPr>
        <p:grpSpPr>
          <a:xfrm>
            <a:off x="0" y="1116904"/>
            <a:ext cx="503883" cy="1931922"/>
            <a:chOff x="0" y="-38100"/>
            <a:chExt cx="131775" cy="505235"/>
          </a:xfrm>
        </p:grpSpPr>
        <p:sp>
          <p:nvSpPr>
            <p:cNvPr id="251" name="Google Shape;251;p6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 name="Google Shape;252;p6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3" name="Google Shape;253;p61"/>
          <p:cNvGrpSpPr/>
          <p:nvPr/>
        </p:nvGrpSpPr>
        <p:grpSpPr>
          <a:xfrm>
            <a:off x="4391900" y="3048825"/>
            <a:ext cx="11328325" cy="6938366"/>
            <a:chOff x="0" y="0"/>
            <a:chExt cx="11328325" cy="5969000"/>
          </a:xfrm>
        </p:grpSpPr>
        <p:sp>
          <p:nvSpPr>
            <p:cNvPr id="254" name="Google Shape;254;p61"/>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61"/>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lt1"/>
                  </a:solidFill>
                  <a:latin typeface="Bricolage Grotesque"/>
                  <a:ea typeface="Bricolage Grotesque"/>
                  <a:cs typeface="Bricolage Grotesque"/>
                  <a:sym typeface="Bricolage Grotesque"/>
                </a:rPr>
                <a:t>Ιστοσελίδες επαλήθευσης γεγονότων:</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chemeClr val="lt1"/>
                </a:buClr>
                <a:buSzPts val="2800"/>
                <a:buFont typeface="Arial"/>
                <a:buChar char="•"/>
              </a:pPr>
              <a:r>
                <a:rPr b="0" i="0" lang="en-US" sz="2800" u="sng" cap="none" strike="noStrike">
                  <a:solidFill>
                    <a:schemeClr val="lt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lt1"/>
                  </a:solidFill>
                  <a:latin typeface="Bricolage Grotesque"/>
                  <a:ea typeface="Bricolage Grotesque"/>
                  <a:cs typeface="Bricolage Grotesque"/>
                  <a:sym typeface="Bricolage Grotesque"/>
                </a:rPr>
                <a:t>, </a:t>
              </a:r>
              <a:r>
                <a:rPr b="0" i="0" lang="en-US" sz="2800" u="sng" cap="none" strike="noStrike">
                  <a:solidFill>
                    <a:schemeClr val="lt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lt1"/>
                  </a:solidFill>
                  <a:latin typeface="Bricolage Grotesque"/>
                  <a:ea typeface="Bricolage Grotesque"/>
                  <a:cs typeface="Bricolage Grotesque"/>
                  <a:sym typeface="Bricolage Grotesque"/>
                </a:rPr>
                <a:t>, </a:t>
              </a:r>
              <a:r>
                <a:rPr b="0" i="0" lang="en-US" sz="2800" u="sng" cap="none" strike="noStrike">
                  <a:solidFill>
                    <a:schemeClr val="lt1"/>
                  </a:solidFill>
                  <a:latin typeface="Bricolage Grotesque"/>
                  <a:ea typeface="Bricolage Grotesque"/>
                  <a:cs typeface="Bricolage Grotesque"/>
                  <a:sym typeface="Bricolage Grotesque"/>
                  <a:hlinkClick r:id="rId6">
                    <a:extLst>
                      <a:ext uri="{A12FA001-AC4F-418D-AE19-62706E023703}">
                        <ahyp:hlinkClr val="tx"/>
                      </a:ext>
                    </a:extLst>
                  </a:hlinkClick>
                </a:rPr>
                <a:t> PolitiFact</a:t>
              </a:r>
              <a:r>
                <a:rPr b="0" i="0" lang="en-US" sz="2800" u="none" cap="none" strike="noStrike">
                  <a:solidFill>
                    <a:schemeClr val="lt1"/>
                  </a:solidFill>
                  <a:latin typeface="Bricolage Grotesque"/>
                  <a:ea typeface="Bricolage Grotesque"/>
                  <a:cs typeface="Bricolage Grotesque"/>
                  <a:sym typeface="Bricolage Grotesque"/>
                </a:rPr>
                <a:t>, </a:t>
              </a:r>
              <a:r>
                <a:rPr b="0" i="0" lang="en-US" sz="2800" u="sng" cap="none" strike="noStrike">
                  <a:solidFill>
                    <a:schemeClr val="lt1"/>
                  </a:solidFill>
                  <a:latin typeface="Bricolage Grotesque"/>
                  <a:ea typeface="Bricolage Grotesque"/>
                  <a:cs typeface="Bricolage Grotesque"/>
                  <a:sym typeface="Bricolage Grotesque"/>
                  <a:hlinkClick r:id="rId7">
                    <a:extLst>
                      <a:ext uri="{A12FA001-AC4F-418D-AE19-62706E023703}">
                        <ahyp:hlinkClr val="tx"/>
                      </a:ext>
                    </a:extLst>
                  </a:hlinkClick>
                </a:rPr>
                <a:t>Originality.AI</a:t>
              </a:r>
              <a:endParaRPr b="0" i="0" sz="2800" u="none" cap="none" strike="noStrike">
                <a:solidFill>
                  <a:schemeClr val="lt1"/>
                </a:solidFill>
                <a:latin typeface="Arial"/>
                <a:ea typeface="Arial"/>
                <a:cs typeface="Arial"/>
                <a:sym typeface="Arial"/>
              </a:endParaRPr>
            </a:p>
          </p:txBody>
        </p:sp>
        <p:sp>
          <p:nvSpPr>
            <p:cNvPr id="256" name="Google Shape;256;p61"/>
            <p:cNvSpPr/>
            <p:nvPr/>
          </p:nvSpPr>
          <p:spPr>
            <a:xfrm>
              <a:off x="186531" y="186531"/>
              <a:ext cx="2172392" cy="1492250"/>
            </a:xfrm>
            <a:prstGeom prst="roundRect">
              <a:avLst>
                <a:gd fmla="val 10000" name="adj"/>
              </a:avLst>
            </a:prstGeom>
            <a:blipFill rotWithShape="1">
              <a:blip r:embed="rId8">
                <a:alphaModFix/>
              </a:blip>
              <a:stretch>
                <a:fillRect b="0" l="-15992" r="-15994"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p61"/>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p61"/>
            <p:cNvSpPr txBox="1"/>
            <p:nvPr/>
          </p:nvSpPr>
          <p:spPr>
            <a:xfrm>
              <a:off x="2358925" y="2051854"/>
              <a:ext cx="8969400" cy="1865400"/>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lt1"/>
                  </a:solidFill>
                  <a:latin typeface="Bricolage Grotesque"/>
                  <a:ea typeface="Bricolage Grotesque"/>
                  <a:cs typeface="Bricolage Grotesque"/>
                  <a:sym typeface="Bricolage Grotesque"/>
                </a:rPr>
                <a:t>Πόροι για την παιδεία στα μέσα ενημέρωσης:</a:t>
              </a:r>
              <a:endParaRPr b="0" i="0" sz="3600" u="none" cap="none" strike="noStrike">
                <a:solidFill>
                  <a:schemeClr val="lt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chemeClr val="lt1"/>
                </a:buClr>
                <a:buSzPts val="2800"/>
                <a:buFont typeface="Arial"/>
                <a:buChar char="•"/>
              </a:pPr>
              <a:r>
                <a:rPr b="0" i="0" lang="en-US" sz="2800" u="sng" cap="none" strike="noStrike">
                  <a:solidFill>
                    <a:schemeClr val="lt1"/>
                  </a:solidFill>
                  <a:latin typeface="Bricolage Grotesque"/>
                  <a:ea typeface="Bricolage Grotesque"/>
                  <a:cs typeface="Bricolage Grotesque"/>
                  <a:sym typeface="Bricolage Grotesque"/>
                  <a:hlinkClick r:id="rId9">
                    <a:extLst>
                      <a:ext uri="{A12FA001-AC4F-418D-AE19-62706E023703}">
                        <ahyp:hlinkClr val="tx"/>
                      </a:ext>
                    </a:extLst>
                  </a:hlinkClick>
                </a:rPr>
                <a:t>MediaWise</a:t>
              </a:r>
              <a:r>
                <a:rPr b="0" i="0" lang="en-US" sz="2800" u="none" cap="none" strike="noStrike">
                  <a:solidFill>
                    <a:schemeClr val="lt1"/>
                  </a:solidFill>
                  <a:latin typeface="Bricolage Grotesque"/>
                  <a:ea typeface="Bricolage Grotesque"/>
                  <a:cs typeface="Bricolage Grotesque"/>
                  <a:sym typeface="Bricolage Grotesque"/>
                </a:rPr>
                <a:t>, </a:t>
              </a:r>
              <a:r>
                <a:rPr b="0" i="0" lang="en-US" sz="2800" u="sng" cap="none" strike="noStrike">
                  <a:solidFill>
                    <a:schemeClr val="lt1"/>
                  </a:solidFill>
                  <a:latin typeface="Bricolage Grotesque"/>
                  <a:ea typeface="Bricolage Grotesque"/>
                  <a:cs typeface="Bricolage Grotesque"/>
                  <a:sym typeface="Bricolage Grotesque"/>
                  <a:hlinkClick r:id="rId10">
                    <a:extLst>
                      <a:ext uri="{A12FA001-AC4F-418D-AE19-62706E023703}">
                        <ahyp:hlinkClr val="tx"/>
                      </a:ext>
                    </a:extLst>
                  </a:hlinkClick>
                </a:rPr>
                <a:t>News Literacy Project</a:t>
              </a:r>
              <a:r>
                <a:rPr b="0" i="0" lang="en-US" sz="2800" u="none" cap="none" strike="noStrike">
                  <a:solidFill>
                    <a:schemeClr val="lt1"/>
                  </a:solidFill>
                  <a:latin typeface="Bricolage Grotesque"/>
                  <a:ea typeface="Bricolage Grotesque"/>
                  <a:cs typeface="Bricolage Grotesque"/>
                  <a:sym typeface="Bricolage Grotesque"/>
                </a:rPr>
                <a:t>, </a:t>
              </a:r>
              <a:r>
                <a:rPr b="0" i="0" lang="en-US" sz="2800" u="sng" cap="none" strike="noStrike">
                  <a:solidFill>
                    <a:schemeClr val="lt1"/>
                  </a:solidFill>
                  <a:latin typeface="Bricolage Grotesque"/>
                  <a:ea typeface="Bricolage Grotesque"/>
                  <a:cs typeface="Bricolage Grotesque"/>
                  <a:sym typeface="Bricolage Grotesque"/>
                  <a:hlinkClick r:id="rId11">
                    <a:extLst>
                      <a:ext uri="{A12FA001-AC4F-418D-AE19-62706E023703}">
                        <ahyp:hlinkClr val="tx"/>
                      </a:ext>
                    </a:extLst>
                  </a:hlinkClick>
                </a:rPr>
                <a:t>HiveAI-DeepfakeDetection</a:t>
              </a:r>
              <a:r>
                <a:rPr b="0" i="0" lang="en-US" sz="2800" u="none" cap="none" strike="noStrike">
                  <a:solidFill>
                    <a:schemeClr val="lt1"/>
                  </a:solidFill>
                  <a:latin typeface="Bricolage Grotesque"/>
                  <a:ea typeface="Bricolage Grotesque"/>
                  <a:cs typeface="Bricolage Grotesque"/>
                  <a:sym typeface="Bricolage Grotesque"/>
                </a:rPr>
                <a:t>, </a:t>
              </a:r>
              <a:r>
                <a:rPr b="0" i="0" lang="en-US" sz="2800" u="sng" cap="none" strike="noStrike">
                  <a:solidFill>
                    <a:schemeClr val="lt1"/>
                  </a:solidFill>
                  <a:latin typeface="Bricolage Grotesque"/>
                  <a:ea typeface="Bricolage Grotesque"/>
                  <a:cs typeface="Bricolage Grotesque"/>
                  <a:sym typeface="Bricolage Grotesque"/>
                  <a:hlinkClick r:id="rId12">
                    <a:extLst>
                      <a:ext uri="{A12FA001-AC4F-418D-AE19-62706E023703}">
                        <ahyp:hlinkClr val="tx"/>
                      </a:ext>
                    </a:extLst>
                  </a:hlinkClick>
                </a:rPr>
                <a:t>Sensity.AI</a:t>
              </a:r>
              <a:endParaRPr b="0" i="0" sz="1400" u="none" cap="none" strike="noStrike">
                <a:solidFill>
                  <a:schemeClr val="lt1"/>
                </a:solidFill>
                <a:latin typeface="Arial"/>
                <a:ea typeface="Arial"/>
                <a:cs typeface="Arial"/>
                <a:sym typeface="Arial"/>
              </a:endParaRPr>
            </a:p>
          </p:txBody>
        </p:sp>
        <p:sp>
          <p:nvSpPr>
            <p:cNvPr id="259" name="Google Shape;259;p61"/>
            <p:cNvSpPr/>
            <p:nvPr/>
          </p:nvSpPr>
          <p:spPr>
            <a:xfrm>
              <a:off x="186531" y="2238375"/>
              <a:ext cx="2172392" cy="1492250"/>
            </a:xfrm>
            <a:prstGeom prst="roundRect">
              <a:avLst>
                <a:gd fmla="val 10000" name="adj"/>
              </a:avLst>
            </a:prstGeom>
            <a:blipFill rotWithShape="1">
              <a:blip r:embed="rId13">
                <a:alphaModFix/>
              </a:blip>
              <a:stretch>
                <a:fillRect b="0" l="-9996" r="-9996"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61"/>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61"/>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lt1"/>
                  </a:solidFill>
                  <a:latin typeface="Bricolage Grotesque"/>
                  <a:ea typeface="Bricolage Grotesque"/>
                  <a:cs typeface="Bricolage Grotesque"/>
                  <a:sym typeface="Bricolage Grotesque"/>
                </a:rPr>
                <a:t>Εργαλεία επαλήθευσης τεχνητής νοημοσύνης:</a:t>
              </a:r>
              <a:endParaRPr b="0" i="0" sz="14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chemeClr val="lt1"/>
                </a:buClr>
                <a:buSzPts val="2800"/>
                <a:buFont typeface="Arial"/>
                <a:buChar char="•"/>
              </a:pPr>
              <a:r>
                <a:rPr b="0" i="0" lang="en-US" sz="2800" u="sng" cap="none" strike="noStrike">
                  <a:solidFill>
                    <a:schemeClr val="lt1"/>
                  </a:solidFill>
                  <a:latin typeface="Bricolage Grotesque"/>
                  <a:ea typeface="Bricolage Grotesque"/>
                  <a:cs typeface="Bricolage Grotesque"/>
                  <a:sym typeface="Bricolage Grotesque"/>
                  <a:hlinkClick r:id="rId14">
                    <a:extLst>
                      <a:ext uri="{A12FA001-AC4F-418D-AE19-62706E023703}">
                        <ahyp:hlinkClr val="tx"/>
                      </a:ext>
                    </a:extLst>
                  </a:hlinkClick>
                </a:rPr>
                <a:t>OpenAIDetector</a:t>
              </a:r>
              <a:r>
                <a:rPr b="0" i="0" lang="en-US" sz="2800" u="none" cap="none" strike="noStrike">
                  <a:solidFill>
                    <a:schemeClr val="lt1"/>
                  </a:solidFill>
                  <a:latin typeface="Bricolage Grotesque"/>
                  <a:ea typeface="Bricolage Grotesque"/>
                  <a:cs typeface="Bricolage Grotesque"/>
                  <a:sym typeface="Bricolage Grotesque"/>
                </a:rPr>
                <a:t>, </a:t>
              </a:r>
              <a:r>
                <a:rPr b="0" i="0" lang="en-US" sz="2800" u="sng" cap="none" strike="noStrike">
                  <a:solidFill>
                    <a:schemeClr val="lt1"/>
                  </a:solidFill>
                  <a:latin typeface="Bricolage Grotesque"/>
                  <a:ea typeface="Bricolage Grotesque"/>
                  <a:cs typeface="Bricolage Grotesque"/>
                  <a:sym typeface="Bricolage Grotesque"/>
                  <a:hlinkClick r:id="rId15">
                    <a:extLst>
                      <a:ext uri="{A12FA001-AC4F-418D-AE19-62706E023703}">
                        <ahyp:hlinkClr val="tx"/>
                      </a:ext>
                    </a:extLst>
                  </a:hlinkClick>
                </a:rPr>
                <a:t>Detecting.AI</a:t>
              </a:r>
              <a:r>
                <a:rPr b="0" i="0" lang="en-US" sz="2800" u="none" cap="none" strike="noStrike">
                  <a:solidFill>
                    <a:schemeClr val="lt1"/>
                  </a:solidFill>
                  <a:latin typeface="Bricolage Grotesque"/>
                  <a:ea typeface="Bricolage Grotesque"/>
                  <a:cs typeface="Bricolage Grotesque"/>
                  <a:sym typeface="Bricolage Grotesque"/>
                </a:rPr>
                <a:t>, </a:t>
              </a:r>
              <a:r>
                <a:rPr b="0" i="0" lang="en-US" sz="2800" u="sng" cap="none" strike="noStrike">
                  <a:solidFill>
                    <a:schemeClr val="lt1"/>
                  </a:solidFill>
                  <a:latin typeface="Bricolage Grotesque"/>
                  <a:ea typeface="Bricolage Grotesque"/>
                  <a:cs typeface="Bricolage Grotesque"/>
                  <a:sym typeface="Bricolage Grotesque"/>
                  <a:hlinkClick r:id="rId16">
                    <a:extLst>
                      <a:ext uri="{A12FA001-AC4F-418D-AE19-62706E023703}">
                        <ahyp:hlinkClr val="tx"/>
                      </a:ext>
                    </a:extLst>
                  </a:hlinkClick>
                </a:rPr>
                <a:t>GoogleReverseImageSearch</a:t>
              </a:r>
              <a:endParaRPr b="0" i="0" sz="1400" u="none" cap="none" strike="noStrike">
                <a:solidFill>
                  <a:schemeClr val="lt1"/>
                </a:solidFill>
                <a:latin typeface="Arial"/>
                <a:ea typeface="Arial"/>
                <a:cs typeface="Arial"/>
                <a:sym typeface="Arial"/>
              </a:endParaRPr>
            </a:p>
          </p:txBody>
        </p:sp>
        <p:sp>
          <p:nvSpPr>
            <p:cNvPr id="262" name="Google Shape;262;p61"/>
            <p:cNvSpPr/>
            <p:nvPr/>
          </p:nvSpPr>
          <p:spPr>
            <a:xfrm>
              <a:off x="186531" y="4290219"/>
              <a:ext cx="2172392" cy="1492250"/>
            </a:xfrm>
            <a:prstGeom prst="roundRect">
              <a:avLst>
                <a:gd fmla="val 10000" name="adj"/>
              </a:avLst>
            </a:prstGeom>
            <a:blipFill rotWithShape="1">
              <a:blip r:embed="rId17">
                <a:alphaModFix/>
              </a:blip>
              <a:stretch>
                <a:fillRect b="-22992" l="0" r="0" t="-22992"/>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g3b2f2931a02_0_69"/>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68" name="Google Shape;268;g3b2f2931a02_0_69"/>
          <p:cNvGrpSpPr/>
          <p:nvPr/>
        </p:nvGrpSpPr>
        <p:grpSpPr>
          <a:xfrm>
            <a:off x="6530600" y="2602700"/>
            <a:ext cx="10911305" cy="2410972"/>
            <a:chOff x="0" y="-47625"/>
            <a:chExt cx="1484188" cy="418826"/>
          </a:xfrm>
        </p:grpSpPr>
        <p:sp>
          <p:nvSpPr>
            <p:cNvPr id="269" name="Google Shape;269;g3b2f2931a02_0_69"/>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41850">
              <a:solidFill>
                <a:srgbClr val="000000"/>
              </a:solidFill>
              <a:prstDash val="solid"/>
              <a:round/>
              <a:headEnd len="sm" w="sm" type="none"/>
              <a:tailEnd len="sm" w="sm" type="none"/>
            </a:ln>
          </p:spPr>
          <p:txBody>
            <a:bodyPr anchorCtr="0" anchor="t" bIns="66950" lIns="133925" spcFirstLastPara="1" rIns="133925" wrap="square" tIns="66950">
              <a:noAutofit/>
            </a:bodyPr>
            <a:lstStyle/>
            <a:p>
              <a:pPr indent="0" lvl="0" marL="0" marR="0" rtl="0" algn="l">
                <a:lnSpc>
                  <a:spcPct val="100000"/>
                </a:lnSpc>
                <a:spcBef>
                  <a:spcPts val="0"/>
                </a:spcBef>
                <a:spcAft>
                  <a:spcPts val="0"/>
                </a:spcAft>
                <a:buClr>
                  <a:srgbClr val="000000"/>
                </a:buClr>
                <a:buSzPts val="2637"/>
                <a:buFont typeface="Arial"/>
                <a:buNone/>
              </a:pPr>
              <a:r>
                <a:t/>
              </a:r>
              <a:endParaRPr b="0" i="0" sz="2636" u="none" cap="none" strike="noStrike">
                <a:solidFill>
                  <a:schemeClr val="dk1"/>
                </a:solidFill>
                <a:latin typeface="Calibri"/>
                <a:ea typeface="Calibri"/>
                <a:cs typeface="Calibri"/>
                <a:sym typeface="Calibri"/>
              </a:endParaRPr>
            </a:p>
          </p:txBody>
        </p:sp>
        <p:sp>
          <p:nvSpPr>
            <p:cNvPr id="270" name="Google Shape;270;g3b2f2931a02_0_69"/>
            <p:cNvSpPr txBox="1"/>
            <p:nvPr/>
          </p:nvSpPr>
          <p:spPr>
            <a:xfrm>
              <a:off x="0" y="-47625"/>
              <a:ext cx="1484100" cy="418800"/>
            </a:xfrm>
            <a:prstGeom prst="rect">
              <a:avLst/>
            </a:prstGeom>
            <a:noFill/>
            <a:ln>
              <a:noFill/>
            </a:ln>
          </p:spPr>
          <p:txBody>
            <a:bodyPr anchorCtr="0" anchor="b" bIns="74425" lIns="74425" spcFirstLastPara="1" rIns="74425" wrap="square" tIns="74425">
              <a:noAutofit/>
            </a:bodyPr>
            <a:lstStyle/>
            <a:p>
              <a:pPr indent="0" lvl="0" marL="0" marR="0" rtl="0" algn="ctr">
                <a:lnSpc>
                  <a:spcPct val="149944"/>
                </a:lnSpc>
                <a:spcBef>
                  <a:spcPts val="0"/>
                </a:spcBef>
                <a:spcAft>
                  <a:spcPts val="0"/>
                </a:spcAft>
                <a:buClr>
                  <a:srgbClr val="000000"/>
                </a:buClr>
                <a:buSzPts val="2637"/>
                <a:buFont typeface="Arial"/>
                <a:buNone/>
              </a:pPr>
              <a:r>
                <a:t/>
              </a:r>
              <a:endParaRPr b="0" i="0" sz="2636" u="none" cap="none" strike="noStrike">
                <a:solidFill>
                  <a:schemeClr val="dk1"/>
                </a:solidFill>
                <a:latin typeface="Calibri"/>
                <a:ea typeface="Calibri"/>
                <a:cs typeface="Calibri"/>
                <a:sym typeface="Calibri"/>
              </a:endParaRPr>
            </a:p>
          </p:txBody>
        </p:sp>
      </p:grpSp>
      <p:grpSp>
        <p:nvGrpSpPr>
          <p:cNvPr id="271" name="Google Shape;271;g3b2f2931a02_0_69"/>
          <p:cNvGrpSpPr/>
          <p:nvPr/>
        </p:nvGrpSpPr>
        <p:grpSpPr>
          <a:xfrm>
            <a:off x="-342150" y="-159674"/>
            <a:ext cx="6824324" cy="11062510"/>
            <a:chOff x="0" y="-57150"/>
            <a:chExt cx="1890604" cy="3185748"/>
          </a:xfrm>
        </p:grpSpPr>
        <p:sp>
          <p:nvSpPr>
            <p:cNvPr id="272" name="Google Shape;272;g3b2f2931a02_0_69"/>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3450" lIns="86925" spcFirstLastPara="1" rIns="86925" wrap="square" tIns="43450">
              <a:noAutofit/>
            </a:bodyPr>
            <a:lstStyle/>
            <a:p>
              <a:pPr indent="0" lvl="0" marL="0" marR="0" rtl="0" algn="l">
                <a:lnSpc>
                  <a:spcPct val="100000"/>
                </a:lnSpc>
                <a:spcBef>
                  <a:spcPts val="0"/>
                </a:spcBef>
                <a:spcAft>
                  <a:spcPts val="0"/>
                </a:spcAft>
                <a:buClr>
                  <a:srgbClr val="000000"/>
                </a:buClr>
                <a:buSzPts val="1711"/>
                <a:buFont typeface="Arial"/>
                <a:buNone/>
              </a:pPr>
              <a:r>
                <a:t/>
              </a:r>
              <a:endParaRPr b="0" i="0" sz="1711" u="none" cap="none" strike="noStrike">
                <a:solidFill>
                  <a:schemeClr val="dk1"/>
                </a:solidFill>
                <a:latin typeface="Calibri"/>
                <a:ea typeface="Calibri"/>
                <a:cs typeface="Calibri"/>
                <a:sym typeface="Calibri"/>
              </a:endParaRPr>
            </a:p>
          </p:txBody>
        </p:sp>
        <p:sp>
          <p:nvSpPr>
            <p:cNvPr id="273" name="Google Shape;273;g3b2f2931a02_0_69"/>
            <p:cNvSpPr txBox="1"/>
            <p:nvPr/>
          </p:nvSpPr>
          <p:spPr>
            <a:xfrm>
              <a:off x="0" y="-57150"/>
              <a:ext cx="1890600" cy="3185700"/>
            </a:xfrm>
            <a:prstGeom prst="rect">
              <a:avLst/>
            </a:prstGeom>
            <a:noFill/>
            <a:ln>
              <a:noFill/>
            </a:ln>
          </p:spPr>
          <p:txBody>
            <a:bodyPr anchorCtr="0" anchor="ctr" bIns="48300" lIns="48300" spcFirstLastPara="1" rIns="48300" wrap="square" tIns="48300">
              <a:noAutofit/>
            </a:bodyPr>
            <a:lstStyle/>
            <a:p>
              <a:pPr indent="0" lvl="0" marL="0" marR="0" rtl="0" algn="ctr">
                <a:lnSpc>
                  <a:spcPct val="202166"/>
                </a:lnSpc>
                <a:spcBef>
                  <a:spcPts val="0"/>
                </a:spcBef>
                <a:spcAft>
                  <a:spcPts val="0"/>
                </a:spcAft>
                <a:buClr>
                  <a:srgbClr val="000000"/>
                </a:buClr>
                <a:buSzPts val="1711"/>
                <a:buFont typeface="Arial"/>
                <a:buNone/>
              </a:pPr>
              <a:r>
                <a:t/>
              </a:r>
              <a:endParaRPr b="0" i="0" sz="1711" u="none" cap="none" strike="noStrike">
                <a:solidFill>
                  <a:schemeClr val="dk1"/>
                </a:solidFill>
                <a:latin typeface="Calibri"/>
                <a:ea typeface="Calibri"/>
                <a:cs typeface="Calibri"/>
                <a:sym typeface="Calibri"/>
              </a:endParaRPr>
            </a:p>
          </p:txBody>
        </p:sp>
      </p:grpSp>
      <p:sp>
        <p:nvSpPr>
          <p:cNvPr id="274" name="Google Shape;274;g3b2f2931a02_0_69"/>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5" name="Google Shape;275;g3b2f2931a02_0_69"/>
          <p:cNvSpPr/>
          <p:nvPr/>
        </p:nvSpPr>
        <p:spPr>
          <a:xfrm>
            <a:off x="14810425" y="4462475"/>
            <a:ext cx="3475974" cy="5988245"/>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5">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6" name="Google Shape;276;g3b2f2931a02_0_69"/>
          <p:cNvSpPr txBox="1"/>
          <p:nvPr/>
        </p:nvSpPr>
        <p:spPr>
          <a:xfrm>
            <a:off x="6705950" y="3555500"/>
            <a:ext cx="10560600" cy="7233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lang="en-US" sz="5000">
                <a:solidFill>
                  <a:srgbClr val="343434"/>
                </a:solidFill>
              </a:rPr>
              <a:t>Τελική Αξιολόγηση</a:t>
            </a:r>
            <a:endParaRPr b="0" i="0" sz="5000" u="none" cap="none" strike="noStrike">
              <a:solidFill>
                <a:srgbClr val="000000"/>
              </a:solidFill>
              <a:latin typeface="Arial"/>
              <a:ea typeface="Arial"/>
              <a:cs typeface="Arial"/>
              <a:sym typeface="Arial"/>
            </a:endParaRPr>
          </a:p>
        </p:txBody>
      </p:sp>
      <p:sp>
        <p:nvSpPr>
          <p:cNvPr id="277" name="Google Shape;277;g3b2f2931a02_0_69"/>
          <p:cNvSpPr txBox="1"/>
          <p:nvPr/>
        </p:nvSpPr>
        <p:spPr>
          <a:xfrm>
            <a:off x="7028980" y="5310997"/>
            <a:ext cx="20721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lang="en-US" sz="2800"/>
              <a:t>1</a:t>
            </a:r>
            <a:r>
              <a:rPr b="1" i="0" lang="en-US" sz="2800" u="none" cap="none" strike="noStrike">
                <a:solidFill>
                  <a:srgbClr val="000000"/>
                </a:solidFill>
                <a:latin typeface="Arial"/>
                <a:ea typeface="Arial"/>
                <a:cs typeface="Arial"/>
                <a:sym typeface="Arial"/>
              </a:rPr>
              <a:t>0 λεπτά</a:t>
            </a:r>
            <a:endParaRPr b="0" i="0" sz="1400" u="none" cap="none" strike="noStrike">
              <a:solidFill>
                <a:srgbClr val="000000"/>
              </a:solidFill>
              <a:latin typeface="Arial"/>
              <a:ea typeface="Arial"/>
              <a:cs typeface="Arial"/>
              <a:sym typeface="Arial"/>
            </a:endParaRPr>
          </a:p>
        </p:txBody>
      </p:sp>
      <p:sp>
        <p:nvSpPr>
          <p:cNvPr id="278" name="Google Shape;278;g3b2f2931a02_0_69"/>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rgbClr val="FFFFFF"/>
                </a:solidFill>
                <a:latin typeface="Calibri"/>
                <a:ea typeface="Calibri"/>
                <a:cs typeface="Calibri"/>
                <a:sym typeface="Calibri"/>
              </a:rPr>
              <a:t>Ενδυναμώνοντας την κριτική σκέψη</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i="1" sz="3400">
              <a:solidFill>
                <a:srgbClr val="000000"/>
              </a:solidFill>
              <a:latin typeface="Calibri"/>
              <a:ea typeface="Calibri"/>
              <a:cs typeface="Calibri"/>
              <a:sym typeface="Calibri"/>
            </a:endParaRPr>
          </a:p>
        </p:txBody>
      </p:sp>
      <p:sp>
        <p:nvSpPr>
          <p:cNvPr id="279" name="Google Shape;279;g3b2f2931a02_0_69"/>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5">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280" name="Google Shape;280;g3b2f2931a02_0_69"/>
          <p:cNvSpPr txBox="1"/>
          <p:nvPr/>
        </p:nvSpPr>
        <p:spPr>
          <a:xfrm>
            <a:off x="11161025" y="9009450"/>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rgbClr val="000000"/>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rgbClr val="000000"/>
              </a:solidFill>
              <a:latin typeface="Calibri"/>
              <a:ea typeface="Calibri"/>
              <a:cs typeface="Calibri"/>
              <a:sym typeface="Calibri"/>
            </a:endParaRPr>
          </a:p>
        </p:txBody>
      </p:sp>
      <p:pic>
        <p:nvPicPr>
          <p:cNvPr id="281" name="Google Shape;281;g3b2f2931a02_0_69" title="EL_Co-fundedbytheEU_RGB_POS.png"/>
          <p:cNvPicPr preferRelativeResize="0"/>
          <p:nvPr/>
        </p:nvPicPr>
        <p:blipFill>
          <a:blip r:embed="rId6">
            <a:alphaModFix/>
          </a:blip>
          <a:stretch>
            <a:fillRect/>
          </a:stretch>
        </p:blipFill>
        <p:spPr>
          <a:xfrm>
            <a:off x="6608337" y="9159212"/>
            <a:ext cx="4242601" cy="79548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6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 λεπτά Τελικ</a:t>
            </a:r>
            <a:r>
              <a:rPr b="1" lang="en-US">
                <a:latin typeface="Bricolage Grotesque"/>
                <a:ea typeface="Bricolage Grotesque"/>
                <a:cs typeface="Bricolage Grotesque"/>
                <a:sym typeface="Bricolage Grotesque"/>
              </a:rPr>
              <a:t>ή </a:t>
            </a:r>
            <a:r>
              <a:rPr b="1" lang="en-US">
                <a:latin typeface="Bricolage Grotesque"/>
                <a:ea typeface="Bricolage Grotesque"/>
                <a:cs typeface="Bricolage Grotesque"/>
                <a:sym typeface="Bricolage Grotesque"/>
              </a:rPr>
              <a:t>Αξιολόγηση &amp; απολογισμ</a:t>
            </a:r>
            <a:r>
              <a:rPr b="1" lang="en-US">
                <a:latin typeface="Bricolage Grotesque"/>
                <a:ea typeface="Bricolage Grotesque"/>
                <a:cs typeface="Bricolage Grotesque"/>
                <a:sym typeface="Bricolage Grotesque"/>
              </a:rPr>
              <a:t>ός</a:t>
            </a:r>
            <a:endParaRPr b="1"/>
          </a:p>
        </p:txBody>
      </p:sp>
      <p:sp>
        <p:nvSpPr>
          <p:cNvPr id="287" name="Google Shape;287;p63"/>
          <p:cNvSpPr txBox="1"/>
          <p:nvPr>
            <p:ph idx="1" type="subTitle"/>
          </p:nvPr>
        </p:nvSpPr>
        <p:spPr>
          <a:xfrm>
            <a:off x="1817700" y="4370300"/>
            <a:ext cx="9634200" cy="3052800"/>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u="sng">
                <a:solidFill>
                  <a:schemeClr val="hlink"/>
                </a:solidFill>
                <a:hlinkClick r:id="rId3"/>
              </a:rPr>
              <a:t>Τελική αξιολόγηση</a:t>
            </a:r>
            <a:r>
              <a:rPr b="1" lang="en-US" sz="4000" u="sng">
                <a:solidFill>
                  <a:schemeClr val="hlink"/>
                </a:solidFill>
                <a:hlinkClick r:id="rId4"/>
              </a:rPr>
              <a:t> για εκπαιδευτικούς</a:t>
            </a:r>
            <a:endParaRPr/>
          </a:p>
        </p:txBody>
      </p:sp>
      <p:sp>
        <p:nvSpPr>
          <p:cNvPr id="288" name="Google Shape;288;p6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89" name="Google Shape;289;p63"/>
          <p:cNvGrpSpPr/>
          <p:nvPr/>
        </p:nvGrpSpPr>
        <p:grpSpPr>
          <a:xfrm>
            <a:off x="790770" y="-112458"/>
            <a:ext cx="1427175" cy="786776"/>
            <a:chOff x="0" y="-38100"/>
            <a:chExt cx="373234" cy="205757"/>
          </a:xfrm>
        </p:grpSpPr>
        <p:sp>
          <p:nvSpPr>
            <p:cNvPr id="290" name="Google Shape;290;p6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1" name="Google Shape;291;p6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2" name="Google Shape;292;p63"/>
          <p:cNvGrpSpPr/>
          <p:nvPr/>
        </p:nvGrpSpPr>
        <p:grpSpPr>
          <a:xfrm>
            <a:off x="0" y="-112458"/>
            <a:ext cx="315272" cy="786776"/>
            <a:chOff x="0" y="-38100"/>
            <a:chExt cx="82450" cy="205757"/>
          </a:xfrm>
        </p:grpSpPr>
        <p:sp>
          <p:nvSpPr>
            <p:cNvPr id="293" name="Google Shape;293;p6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4" name="Google Shape;294;p6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5" name="Google Shape;295;p63"/>
          <p:cNvGrpSpPr/>
          <p:nvPr/>
        </p:nvGrpSpPr>
        <p:grpSpPr>
          <a:xfrm>
            <a:off x="0" y="1116904"/>
            <a:ext cx="503883" cy="1931922"/>
            <a:chOff x="0" y="-38100"/>
            <a:chExt cx="131775" cy="505235"/>
          </a:xfrm>
        </p:grpSpPr>
        <p:sp>
          <p:nvSpPr>
            <p:cNvPr id="296" name="Google Shape;296;p6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7" name="Google Shape;297;p6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98" name="Google Shape;298;p63"/>
          <p:cNvPicPr preferRelativeResize="0"/>
          <p:nvPr/>
        </p:nvPicPr>
        <p:blipFill rotWithShape="1">
          <a:blip r:embed="rId6">
            <a:alphaModFix/>
          </a:blip>
          <a:srcRect b="0" l="0" r="0" t="0"/>
          <a:stretch/>
        </p:blipFill>
        <p:spPr>
          <a:xfrm>
            <a:off x="11110074" y="5161687"/>
            <a:ext cx="4908357" cy="14700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11"/>
          <p:cNvSpPr/>
          <p:nvPr/>
        </p:nvSpPr>
        <p:spPr>
          <a:xfrm>
            <a:off x="179775" y="-45720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4" name="Google Shape;304;p11"/>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05" name="Google Shape;305;p11"/>
          <p:cNvGrpSpPr/>
          <p:nvPr/>
        </p:nvGrpSpPr>
        <p:grpSpPr>
          <a:xfrm>
            <a:off x="0" y="-667518"/>
            <a:ext cx="18288000" cy="2175810"/>
            <a:chOff x="0" y="-57150"/>
            <a:chExt cx="4999969" cy="573053"/>
          </a:xfrm>
        </p:grpSpPr>
        <p:sp>
          <p:nvSpPr>
            <p:cNvPr id="306" name="Google Shape;306;p11"/>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7" name="Google Shape;307;p11"/>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08" name="Google Shape;308;p11"/>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9" name="Google Shape;309;p11"/>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ΠΡΟΓΡΑΜΜΑ DRONE</a:t>
            </a:r>
            <a:endParaRPr b="0" i="0" sz="1400" u="none" cap="none" strike="noStrike">
              <a:solidFill>
                <a:srgbClr val="000000"/>
              </a:solidFill>
              <a:latin typeface="Arial"/>
              <a:ea typeface="Arial"/>
              <a:cs typeface="Arial"/>
              <a:sym typeface="Arial"/>
            </a:endParaRPr>
          </a:p>
        </p:txBody>
      </p:sp>
      <p:sp>
        <p:nvSpPr>
          <p:cNvPr id="310" name="Google Shape;310;p11"/>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311" name="Google Shape;311;p11"/>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312" name="Google Shape;312;p11"/>
          <p:cNvSpPr txBox="1"/>
          <p:nvPr/>
        </p:nvSpPr>
        <p:spPr>
          <a:xfrm>
            <a:off x="8799505" y="5442531"/>
            <a:ext cx="8459795" cy="587584"/>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4381"/>
              <a:buFont typeface="Arial"/>
              <a:buNone/>
            </a:pPr>
            <a:r>
              <a:rPr b="0" i="0" lang="en-US" sz="4381" u="none" cap="none" strike="noStrike">
                <a:solidFill>
                  <a:srgbClr val="343434"/>
                </a:solidFill>
                <a:latin typeface="Bricolage Grotesque"/>
                <a:ea typeface="Bricolage Grotesque"/>
                <a:cs typeface="Bricolage Grotesque"/>
                <a:sym typeface="Bricolage Grotesque"/>
              </a:rPr>
              <a:t>www.mydroneproject.com</a:t>
            </a:r>
            <a:endParaRPr b="0" i="0" sz="1400" u="none" cap="none" strike="noStrike">
              <a:solidFill>
                <a:srgbClr val="000000"/>
              </a:solidFill>
              <a:latin typeface="Arial"/>
              <a:ea typeface="Arial"/>
              <a:cs typeface="Arial"/>
              <a:sym typeface="Arial"/>
            </a:endParaRPr>
          </a:p>
        </p:txBody>
      </p:sp>
      <p:sp>
        <p:nvSpPr>
          <p:cNvPr id="313" name="Google Shape;313;p11"/>
          <p:cNvSpPr txBox="1"/>
          <p:nvPr/>
        </p:nvSpPr>
        <p:spPr>
          <a:xfrm>
            <a:off x="1150886" y="8873141"/>
            <a:ext cx="3455400" cy="475200"/>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Παρουσ</a:t>
            </a:r>
            <a:r>
              <a:rPr b="1" lang="en-US" sz="3088">
                <a:solidFill>
                  <a:srgbClr val="0C4DA2"/>
                </a:solidFill>
                <a:latin typeface="Bricolage Grotesque"/>
                <a:ea typeface="Bricolage Grotesque"/>
                <a:cs typeface="Bricolage Grotesque"/>
                <a:sym typeface="Bricolage Grotesque"/>
              </a:rPr>
              <a:t>ίαση:</a:t>
            </a:r>
            <a:endParaRPr b="0" i="0" sz="1400" u="none" cap="none" strike="noStrike">
              <a:solidFill>
                <a:srgbClr val="000000"/>
              </a:solidFill>
              <a:latin typeface="Arial"/>
              <a:ea typeface="Arial"/>
              <a:cs typeface="Arial"/>
              <a:sym typeface="Arial"/>
            </a:endParaRPr>
          </a:p>
        </p:txBody>
      </p:sp>
      <p:sp>
        <p:nvSpPr>
          <p:cNvPr id="314" name="Google Shape;314;p11"/>
          <p:cNvSpPr txBox="1"/>
          <p:nvPr/>
        </p:nvSpPr>
        <p:spPr>
          <a:xfrm>
            <a:off x="4436135" y="8873141"/>
            <a:ext cx="2454716"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Γράψτε εδώ</a:t>
            </a:r>
            <a:endParaRPr b="0" i="0" sz="1400" u="none" cap="none" strike="noStrike">
              <a:solidFill>
                <a:srgbClr val="000000"/>
              </a:solidFill>
              <a:latin typeface="Arial"/>
              <a:ea typeface="Arial"/>
              <a:cs typeface="Arial"/>
              <a:sym typeface="Arial"/>
            </a:endParaRPr>
          </a:p>
        </p:txBody>
      </p:sp>
      <p:sp>
        <p:nvSpPr>
          <p:cNvPr id="315" name="Google Shape;315;p11"/>
          <p:cNvSpPr txBox="1"/>
          <p:nvPr/>
        </p:nvSpPr>
        <p:spPr>
          <a:xfrm>
            <a:off x="12599200" y="8873150"/>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rgbClr val="000000"/>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rgbClr val="000000"/>
              </a:solidFill>
              <a:latin typeface="Calibri"/>
              <a:ea typeface="Calibri"/>
              <a:cs typeface="Calibri"/>
              <a:sym typeface="Calibri"/>
            </a:endParaRPr>
          </a:p>
        </p:txBody>
      </p:sp>
      <p:pic>
        <p:nvPicPr>
          <p:cNvPr id="316" name="Google Shape;316;p11" title="EL_Co-fundedbytheEU_RGB_POS.png"/>
          <p:cNvPicPr preferRelativeResize="0"/>
          <p:nvPr/>
        </p:nvPicPr>
        <p:blipFill>
          <a:blip r:embed="rId6">
            <a:alphaModFix/>
          </a:blip>
          <a:stretch>
            <a:fillRect/>
          </a:stretch>
        </p:blipFill>
        <p:spPr>
          <a:xfrm>
            <a:off x="8046512" y="9022912"/>
            <a:ext cx="4242601" cy="79548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53"/>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Σκεφτείτε πριν το μοιραστείτε (5 λεπτά)</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104" name="Google Shape;104;p53"/>
          <p:cNvSpPr txBox="1"/>
          <p:nvPr>
            <p:ph idx="1" type="subTitle"/>
          </p:nvPr>
        </p:nvSpPr>
        <p:spPr>
          <a:xfrm>
            <a:off x="6705950" y="2218725"/>
            <a:ext cx="11582100" cy="80682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65150" lvl="0" marL="596900" rtl="0" algn="l">
              <a:lnSpc>
                <a:spcPct val="100000"/>
              </a:lnSpc>
              <a:spcBef>
                <a:spcPts val="640"/>
              </a:spcBef>
              <a:spcAft>
                <a:spcPts val="0"/>
              </a:spcAft>
              <a:buSzPts val="3100"/>
              <a:buFont typeface="Arial"/>
              <a:buChar char="•"/>
            </a:pPr>
            <a:r>
              <a:rPr lang="en-US" sz="3900">
                <a:solidFill>
                  <a:schemeClr val="dk1"/>
                </a:solidFill>
                <a:latin typeface="Calibri"/>
                <a:ea typeface="Calibri"/>
                <a:cs typeface="Calibri"/>
                <a:sym typeface="Calibri"/>
              </a:rPr>
              <a:t>Κατανόηση των αρχών της υπεύθυνης ψηφιακής συμπεριφοράς και της ανταλλαγής πληροφοριών.</a:t>
            </a:r>
            <a:endParaRPr sz="3100"/>
          </a:p>
          <a:p>
            <a:pPr indent="-565150" lvl="0" marL="596900" rtl="0" algn="l">
              <a:lnSpc>
                <a:spcPct val="100000"/>
              </a:lnSpc>
              <a:spcBef>
                <a:spcPts val="640"/>
              </a:spcBef>
              <a:spcAft>
                <a:spcPts val="0"/>
              </a:spcAft>
              <a:buSzPts val="3100"/>
              <a:buFont typeface="Arial"/>
              <a:buChar char="•"/>
            </a:pPr>
            <a:r>
              <a:rPr lang="en-US" sz="3900">
                <a:solidFill>
                  <a:schemeClr val="dk1"/>
                </a:solidFill>
                <a:latin typeface="Calibri"/>
                <a:ea typeface="Calibri"/>
                <a:cs typeface="Calibri"/>
                <a:sym typeface="Calibri"/>
              </a:rPr>
              <a:t>Δημιουργ</a:t>
            </a:r>
            <a:r>
              <a:rPr lang="en-US" sz="3900">
                <a:solidFill>
                  <a:schemeClr val="dk1"/>
                </a:solidFill>
              </a:rPr>
              <a:t>ία</a:t>
            </a:r>
            <a:r>
              <a:rPr lang="en-US" sz="3900">
                <a:solidFill>
                  <a:schemeClr val="dk1"/>
                </a:solidFill>
                <a:latin typeface="Calibri"/>
                <a:ea typeface="Calibri"/>
                <a:cs typeface="Calibri"/>
                <a:sym typeface="Calibri"/>
              </a:rPr>
              <a:t> και αξιολ</a:t>
            </a:r>
            <a:r>
              <a:rPr lang="en-US" sz="3900">
                <a:solidFill>
                  <a:schemeClr val="dk1"/>
                </a:solidFill>
              </a:rPr>
              <a:t>όγηση</a:t>
            </a:r>
            <a:r>
              <a:rPr lang="en-US" sz="3900">
                <a:solidFill>
                  <a:schemeClr val="dk1"/>
                </a:solidFill>
                <a:latin typeface="Calibri"/>
                <a:ea typeface="Calibri"/>
                <a:cs typeface="Calibri"/>
                <a:sym typeface="Calibri"/>
              </a:rPr>
              <a:t> </a:t>
            </a:r>
            <a:r>
              <a:rPr lang="en-US" sz="3900">
                <a:solidFill>
                  <a:schemeClr val="dk1"/>
                </a:solidFill>
              </a:rPr>
              <a:t>ενός</a:t>
            </a:r>
            <a:r>
              <a:rPr lang="en-US" sz="3900">
                <a:solidFill>
                  <a:schemeClr val="dk1"/>
                </a:solidFill>
                <a:latin typeface="Calibri"/>
                <a:ea typeface="Calibri"/>
                <a:cs typeface="Calibri"/>
                <a:sym typeface="Calibri"/>
              </a:rPr>
              <a:t> μοντέλου «Σκεφτείτε πριν μοιραστείτε» για να καθοδηγήσετε τους μαθητές.</a:t>
            </a:r>
            <a:endParaRPr sz="3100"/>
          </a:p>
          <a:p>
            <a:pPr indent="-565150" lvl="0" marL="596900" rtl="0" algn="l">
              <a:lnSpc>
                <a:spcPct val="100000"/>
              </a:lnSpc>
              <a:spcBef>
                <a:spcPts val="640"/>
              </a:spcBef>
              <a:spcAft>
                <a:spcPts val="0"/>
              </a:spcAft>
              <a:buSzPts val="3100"/>
              <a:buFont typeface="Arial"/>
              <a:buChar char="•"/>
            </a:pPr>
            <a:r>
              <a:rPr lang="en-US" sz="3900">
                <a:solidFill>
                  <a:schemeClr val="dk1"/>
                </a:solidFill>
                <a:latin typeface="Calibri"/>
                <a:ea typeface="Calibri"/>
                <a:cs typeface="Calibri"/>
                <a:sym typeface="Calibri"/>
              </a:rPr>
              <a:t>Εξάσκηση τεχνικών «κοινωνικής διόρθωσης» — εποικοδομητικοί τρόποι αντίδρασης σε παραπληροφόρηση που μοιράζονται οι συμμαθητές.</a:t>
            </a:r>
            <a:endParaRPr sz="3100"/>
          </a:p>
          <a:p>
            <a:pPr indent="-565150" lvl="0" marL="596900" rtl="0" algn="l">
              <a:lnSpc>
                <a:spcPct val="100000"/>
              </a:lnSpc>
              <a:spcBef>
                <a:spcPts val="640"/>
              </a:spcBef>
              <a:spcAft>
                <a:spcPts val="0"/>
              </a:spcAft>
              <a:buSzPts val="3100"/>
              <a:buFont typeface="Arial"/>
              <a:buChar char="•"/>
            </a:pPr>
            <a:r>
              <a:rPr lang="en-US" sz="3900">
                <a:solidFill>
                  <a:schemeClr val="dk1"/>
                </a:solidFill>
                <a:latin typeface="Calibri"/>
                <a:ea typeface="Calibri"/>
                <a:cs typeface="Calibri"/>
                <a:sym typeface="Calibri"/>
              </a:rPr>
              <a:t>Προετοιμασία για την ενσωμάτωση αυτών των στρατηγικών σε μαθήματα που απευθύνονται σε μαθητές.</a:t>
            </a:r>
            <a:endParaRPr sz="3100"/>
          </a:p>
        </p:txBody>
      </p:sp>
      <p:sp>
        <p:nvSpPr>
          <p:cNvPr id="105" name="Google Shape;105;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6" name="Google Shape;106;p53"/>
          <p:cNvGrpSpPr/>
          <p:nvPr/>
        </p:nvGrpSpPr>
        <p:grpSpPr>
          <a:xfrm>
            <a:off x="790770" y="-112458"/>
            <a:ext cx="1427175" cy="786776"/>
            <a:chOff x="0" y="-38100"/>
            <a:chExt cx="373234" cy="205757"/>
          </a:xfrm>
        </p:grpSpPr>
        <p:sp>
          <p:nvSpPr>
            <p:cNvPr id="107" name="Google Shape;107;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9" name="Google Shape;109;p53"/>
          <p:cNvGrpSpPr/>
          <p:nvPr/>
        </p:nvGrpSpPr>
        <p:grpSpPr>
          <a:xfrm>
            <a:off x="0" y="-112458"/>
            <a:ext cx="315272" cy="786776"/>
            <a:chOff x="0" y="-38100"/>
            <a:chExt cx="82450" cy="205757"/>
          </a:xfrm>
        </p:grpSpPr>
        <p:sp>
          <p:nvSpPr>
            <p:cNvPr id="110" name="Google Shape;110;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 name="Google Shape;111;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 name="Google Shape;112;p53"/>
          <p:cNvGrpSpPr/>
          <p:nvPr/>
        </p:nvGrpSpPr>
        <p:grpSpPr>
          <a:xfrm>
            <a:off x="0" y="1116904"/>
            <a:ext cx="503883" cy="1931922"/>
            <a:chOff x="0" y="-38100"/>
            <a:chExt cx="131775" cy="505235"/>
          </a:xfrm>
        </p:grpSpPr>
        <p:sp>
          <p:nvSpPr>
            <p:cNvPr id="113" name="Google Shape;113;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15" name="Google Shape;115;p53" title="DigitalFootprint.png"/>
          <p:cNvPicPr preferRelativeResize="0"/>
          <p:nvPr/>
        </p:nvPicPr>
        <p:blipFill rotWithShape="1">
          <a:blip r:embed="rId4">
            <a:alphaModFix/>
          </a:blip>
          <a:srcRect b="0" l="0" r="0" t="0"/>
          <a:stretch/>
        </p:blipFill>
        <p:spPr>
          <a:xfrm>
            <a:off x="969550" y="3180049"/>
            <a:ext cx="5602701" cy="56027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54"/>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Ψηφιακός Κώδικας Δεοντολογίας</a:t>
            </a:r>
            <a:r>
              <a:rPr b="1" lang="en-US">
                <a:solidFill>
                  <a:schemeClr val="dk1"/>
                </a:solidFill>
                <a:latin typeface="Bricolage Grotesque"/>
                <a:ea typeface="Bricolage Grotesque"/>
                <a:cs typeface="Bricolage Grotesque"/>
                <a:sym typeface="Bricolage Grotesque"/>
              </a:rPr>
              <a:t> </a:t>
            </a:r>
            <a:br>
              <a:rPr b="1" lang="en-US">
                <a:solidFill>
                  <a:schemeClr val="dk1"/>
                </a:solidFill>
                <a:latin typeface="Bricolage Grotesque"/>
                <a:ea typeface="Bricolage Grotesque"/>
                <a:cs typeface="Bricolage Grotesque"/>
                <a:sym typeface="Bricolage Grotesque"/>
              </a:rPr>
            </a:br>
            <a:r>
              <a:rPr b="1" lang="en-US">
                <a:solidFill>
                  <a:schemeClr val="dk1"/>
                </a:solidFill>
                <a:latin typeface="Bricolage Grotesque"/>
                <a:ea typeface="Bricolage Grotesque"/>
                <a:cs typeface="Bricolage Grotesque"/>
                <a:sym typeface="Bricolage Grotesque"/>
              </a:rPr>
              <a:t>(Προώθηση της σεβαστής επικοινωνίας στο διαδίκτυο)</a:t>
            </a:r>
            <a:endParaRPr/>
          </a:p>
        </p:txBody>
      </p:sp>
      <p:sp>
        <p:nvSpPr>
          <p:cNvPr id="121" name="Google Shape;121;p54"/>
          <p:cNvSpPr txBox="1"/>
          <p:nvPr>
            <p:ph idx="1" type="subTitle"/>
          </p:nvPr>
        </p:nvSpPr>
        <p:spPr>
          <a:xfrm>
            <a:off x="7176750" y="2248700"/>
            <a:ext cx="10355400" cy="7468200"/>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Κατανόηση των βασικών αρχών της netiquette (</a:t>
            </a:r>
            <a:r>
              <a:rPr lang="en-US" sz="4000">
                <a:solidFill>
                  <a:schemeClr val="dk1"/>
                </a:solidFill>
              </a:rPr>
              <a:t>κώδικα δεοντολογίας</a:t>
            </a:r>
            <a:r>
              <a:rPr lang="en-US" sz="4000">
                <a:solidFill>
                  <a:schemeClr val="dk1"/>
                </a:solidFill>
                <a:latin typeface="Calibri"/>
                <a:ea typeface="Calibri"/>
                <a:cs typeface="Calibri"/>
                <a:sym typeface="Calibri"/>
              </a:rPr>
              <a: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Εφαρμογή </a:t>
            </a:r>
            <a:r>
              <a:rPr lang="en-US" sz="4000">
                <a:solidFill>
                  <a:schemeClr val="dk1"/>
                </a:solidFill>
              </a:rPr>
              <a:t>του κώδικα</a:t>
            </a:r>
            <a:r>
              <a:rPr lang="en-US" sz="4000">
                <a:solidFill>
                  <a:schemeClr val="dk1"/>
                </a:solidFill>
                <a:latin typeface="Calibri"/>
                <a:ea typeface="Calibri"/>
                <a:cs typeface="Calibri"/>
                <a:sym typeface="Calibri"/>
              </a:rPr>
              <a:t> σε πραγματικά σενάρια στην τάξη και σε περιπτώσεις παραπληροφόρησης.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Σκέψη σχετικά με τον τρόπο διδασκαλίας των μαθητών για την προώθηση της </a:t>
            </a:r>
            <a:r>
              <a:rPr lang="en-US" sz="4000">
                <a:solidFill>
                  <a:schemeClr val="dk1"/>
                </a:solidFill>
              </a:rPr>
              <a:t>Προώθηση της διαδικτυακής επικοινωνίας με σεβασμό και ενσυναίσθηση.</a:t>
            </a:r>
            <a:endParaRPr/>
          </a:p>
        </p:txBody>
      </p:sp>
      <p:sp>
        <p:nvSpPr>
          <p:cNvPr id="122" name="Google Shape;122;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3" name="Google Shape;123;p54"/>
          <p:cNvGrpSpPr/>
          <p:nvPr/>
        </p:nvGrpSpPr>
        <p:grpSpPr>
          <a:xfrm>
            <a:off x="790770" y="-112458"/>
            <a:ext cx="1427175" cy="786776"/>
            <a:chOff x="0" y="-38100"/>
            <a:chExt cx="373234" cy="205757"/>
          </a:xfrm>
        </p:grpSpPr>
        <p:sp>
          <p:nvSpPr>
            <p:cNvPr id="124" name="Google Shape;124;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 name="Google Shape;125;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6" name="Google Shape;126;p54"/>
          <p:cNvGrpSpPr/>
          <p:nvPr/>
        </p:nvGrpSpPr>
        <p:grpSpPr>
          <a:xfrm>
            <a:off x="0" y="-112458"/>
            <a:ext cx="315272" cy="786776"/>
            <a:chOff x="0" y="-38100"/>
            <a:chExt cx="82450" cy="205757"/>
          </a:xfrm>
        </p:grpSpPr>
        <p:sp>
          <p:nvSpPr>
            <p:cNvPr id="127" name="Google Shape;127;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 name="Google Shape;128;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9" name="Google Shape;129;p54"/>
          <p:cNvGrpSpPr/>
          <p:nvPr/>
        </p:nvGrpSpPr>
        <p:grpSpPr>
          <a:xfrm>
            <a:off x="0" y="1116904"/>
            <a:ext cx="503883" cy="1931922"/>
            <a:chOff x="0" y="-38100"/>
            <a:chExt cx="131775" cy="505235"/>
          </a:xfrm>
        </p:grpSpPr>
        <p:sp>
          <p:nvSpPr>
            <p:cNvPr id="130" name="Google Shape;130;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 name="Google Shape;131;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32" name="Google Shape;132;p54"/>
          <p:cNvPicPr preferRelativeResize="0"/>
          <p:nvPr/>
        </p:nvPicPr>
        <p:blipFill rotWithShape="1">
          <a:blip r:embed="rId4">
            <a:alphaModFix/>
          </a:blip>
          <a:srcRect b="0" l="0" r="0" t="0"/>
          <a:stretch/>
        </p:blipFill>
        <p:spPr>
          <a:xfrm>
            <a:off x="584199" y="2593001"/>
            <a:ext cx="6036649" cy="60366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55"/>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Font typeface="Arial"/>
              <a:buNone/>
            </a:pPr>
            <a:r>
              <a:rPr b="1" lang="en-US">
                <a:solidFill>
                  <a:schemeClr val="dk1"/>
                </a:solidFill>
                <a:latin typeface="Bricolage Grotesque"/>
                <a:ea typeface="Bricolage Grotesque"/>
                <a:cs typeface="Bricolage Grotesque"/>
                <a:sym typeface="Bricolage Grotesque"/>
              </a:rPr>
              <a:t>Πληροφοριακή Υγιεινή</a:t>
            </a:r>
            <a:endParaRPr/>
          </a:p>
        </p:txBody>
      </p:sp>
      <p:sp>
        <p:nvSpPr>
          <p:cNvPr id="138" name="Google Shape;138;p55"/>
          <p:cNvSpPr txBox="1"/>
          <p:nvPr>
            <p:ph idx="1" type="subTitle"/>
          </p:nvPr>
        </p:nvSpPr>
        <p:spPr>
          <a:xfrm>
            <a:off x="7143750" y="2218734"/>
            <a:ext cx="102980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Προώθηση της συνειδητής κατανάλωσης περιεχομένου.</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Ενθάρρυνση συνειδητών και υπεύθυνων πρακτικών κοινής χρήσης.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Εξοπλισμός των εκπαιδευτικών ώστε να αποτελούν πρότυπο πληροφοριακ</a:t>
            </a:r>
            <a:r>
              <a:rPr lang="en-US" sz="4000">
                <a:solidFill>
                  <a:schemeClr val="dk1"/>
                </a:solidFill>
              </a:rPr>
              <a:t>ής </a:t>
            </a:r>
            <a:r>
              <a:rPr lang="en-US" sz="4000">
                <a:solidFill>
                  <a:schemeClr val="dk1"/>
                </a:solidFill>
                <a:latin typeface="Calibri"/>
                <a:ea typeface="Calibri"/>
                <a:cs typeface="Calibri"/>
                <a:sym typeface="Calibri"/>
              </a:rPr>
              <a:t>υγιεινής για τους μαθητές.</a:t>
            </a:r>
            <a:endParaRPr/>
          </a:p>
        </p:txBody>
      </p:sp>
      <p:sp>
        <p:nvSpPr>
          <p:cNvPr id="139" name="Google Shape;139;p5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0" name="Google Shape;140;p55"/>
          <p:cNvGrpSpPr/>
          <p:nvPr/>
        </p:nvGrpSpPr>
        <p:grpSpPr>
          <a:xfrm>
            <a:off x="790770" y="-112458"/>
            <a:ext cx="1427175" cy="786776"/>
            <a:chOff x="0" y="-38100"/>
            <a:chExt cx="373234" cy="205757"/>
          </a:xfrm>
        </p:grpSpPr>
        <p:sp>
          <p:nvSpPr>
            <p:cNvPr id="141" name="Google Shape;141;p5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2" name="Google Shape;142;p5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3" name="Google Shape;143;p55"/>
          <p:cNvGrpSpPr/>
          <p:nvPr/>
        </p:nvGrpSpPr>
        <p:grpSpPr>
          <a:xfrm>
            <a:off x="0" y="-112458"/>
            <a:ext cx="315272" cy="786776"/>
            <a:chOff x="0" y="-38100"/>
            <a:chExt cx="82450" cy="205757"/>
          </a:xfrm>
        </p:grpSpPr>
        <p:sp>
          <p:nvSpPr>
            <p:cNvPr id="144" name="Google Shape;144;p5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 name="Google Shape;145;p5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6" name="Google Shape;146;p55"/>
          <p:cNvGrpSpPr/>
          <p:nvPr/>
        </p:nvGrpSpPr>
        <p:grpSpPr>
          <a:xfrm>
            <a:off x="0" y="1116904"/>
            <a:ext cx="503883" cy="1931922"/>
            <a:chOff x="0" y="-38100"/>
            <a:chExt cx="131775" cy="505235"/>
          </a:xfrm>
        </p:grpSpPr>
        <p:sp>
          <p:nvSpPr>
            <p:cNvPr id="147" name="Google Shape;147;p5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8" name="Google Shape;148;p5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49" name="Google Shape;149;p55"/>
          <p:cNvPicPr preferRelativeResize="0"/>
          <p:nvPr/>
        </p:nvPicPr>
        <p:blipFill rotWithShape="1">
          <a:blip r:embed="rId4">
            <a:alphaModFix/>
          </a:blip>
          <a:srcRect b="0" l="0" r="0" t="0"/>
          <a:stretch/>
        </p:blipFill>
        <p:spPr>
          <a:xfrm>
            <a:off x="572616" y="2330154"/>
            <a:ext cx="6502400" cy="6502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56"/>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Ψηφιακοί χώροι αντήχησης</a:t>
            </a:r>
            <a:endParaRPr/>
          </a:p>
        </p:txBody>
      </p:sp>
      <p:sp>
        <p:nvSpPr>
          <p:cNvPr id="155" name="Google Shape;155;p56"/>
          <p:cNvSpPr txBox="1"/>
          <p:nvPr>
            <p:ph idx="1" type="subTitle"/>
          </p:nvPr>
        </p:nvSpPr>
        <p:spPr>
          <a:xfrm>
            <a:off x="7248390" y="2241433"/>
            <a:ext cx="10412388"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Κατανόηση του τρόπου με τον οποίο σχηματίζονται οι ψηφιακοί χώροι αντήχησης, αναγνώριση της επιρροής τους στις πεποιθήσεις και διερεύνηση τρόπων για να διδάξετε στους μαθητές την κριτική πλοήγηση σε περιεχόμενο από διαφορετικές οπτικές γωνίες.</a:t>
            </a:r>
            <a:endParaRPr/>
          </a:p>
        </p:txBody>
      </p:sp>
      <p:sp>
        <p:nvSpPr>
          <p:cNvPr id="156" name="Google Shape;156;p5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7" name="Google Shape;157;p56"/>
          <p:cNvGrpSpPr/>
          <p:nvPr/>
        </p:nvGrpSpPr>
        <p:grpSpPr>
          <a:xfrm>
            <a:off x="790770" y="-112458"/>
            <a:ext cx="1427175" cy="786776"/>
            <a:chOff x="0" y="-38100"/>
            <a:chExt cx="373234" cy="205757"/>
          </a:xfrm>
        </p:grpSpPr>
        <p:sp>
          <p:nvSpPr>
            <p:cNvPr id="158" name="Google Shape;158;p5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 name="Google Shape;159;p5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0" name="Google Shape;160;p56"/>
          <p:cNvGrpSpPr/>
          <p:nvPr/>
        </p:nvGrpSpPr>
        <p:grpSpPr>
          <a:xfrm>
            <a:off x="0" y="-112458"/>
            <a:ext cx="315272" cy="786776"/>
            <a:chOff x="0" y="-38100"/>
            <a:chExt cx="82450" cy="205757"/>
          </a:xfrm>
        </p:grpSpPr>
        <p:sp>
          <p:nvSpPr>
            <p:cNvPr id="161" name="Google Shape;161;p5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2" name="Google Shape;162;p5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3" name="Google Shape;163;p56"/>
          <p:cNvGrpSpPr/>
          <p:nvPr/>
        </p:nvGrpSpPr>
        <p:grpSpPr>
          <a:xfrm>
            <a:off x="0" y="1116904"/>
            <a:ext cx="503883" cy="1931922"/>
            <a:chOff x="0" y="-38100"/>
            <a:chExt cx="131775" cy="505235"/>
          </a:xfrm>
        </p:grpSpPr>
        <p:sp>
          <p:nvSpPr>
            <p:cNvPr id="164" name="Google Shape;164;p5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 name="Google Shape;165;p5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66" name="Google Shape;166;p56"/>
          <p:cNvPicPr preferRelativeResize="0"/>
          <p:nvPr/>
        </p:nvPicPr>
        <p:blipFill rotWithShape="1">
          <a:blip r:embed="rId4">
            <a:alphaModFix/>
          </a:blip>
          <a:srcRect b="0" l="0" r="0" t="0"/>
          <a:stretch/>
        </p:blipFill>
        <p:spPr>
          <a:xfrm>
            <a:off x="527050" y="2241433"/>
            <a:ext cx="6502400" cy="6502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57"/>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Κατανόηση και διαχείριση του ψηφιακού σας αποτυπώματος</a:t>
            </a:r>
            <a:endParaRPr/>
          </a:p>
        </p:txBody>
      </p:sp>
      <p:sp>
        <p:nvSpPr>
          <p:cNvPr id="172" name="Google Shape;172;p57"/>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Εξερευνήστε τον τρόπο συλλογής προσωπικών δεδομένων σε διάφορες πλατφόρμες.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Προσδιορίστε τις μακροπρόθεσμες επιπτώσεις των ψηφιακών αποτυπωμάτων.</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Εξασκηθείτε στη διαχείριση της ψηφιακής ταυτότητας με υπευθυνότητα.</a:t>
            </a:r>
            <a:endParaRPr/>
          </a:p>
        </p:txBody>
      </p:sp>
      <p:sp>
        <p:nvSpPr>
          <p:cNvPr id="173" name="Google Shape;173;p5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4" name="Google Shape;174;p57"/>
          <p:cNvGrpSpPr/>
          <p:nvPr/>
        </p:nvGrpSpPr>
        <p:grpSpPr>
          <a:xfrm>
            <a:off x="790770" y="-112458"/>
            <a:ext cx="1427175" cy="786776"/>
            <a:chOff x="0" y="-38100"/>
            <a:chExt cx="373234" cy="205757"/>
          </a:xfrm>
        </p:grpSpPr>
        <p:sp>
          <p:nvSpPr>
            <p:cNvPr id="175" name="Google Shape;175;p5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 name="Google Shape;176;p5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7" name="Google Shape;177;p57"/>
          <p:cNvGrpSpPr/>
          <p:nvPr/>
        </p:nvGrpSpPr>
        <p:grpSpPr>
          <a:xfrm>
            <a:off x="0" y="-112458"/>
            <a:ext cx="315272" cy="786776"/>
            <a:chOff x="0" y="-38100"/>
            <a:chExt cx="82450" cy="205757"/>
          </a:xfrm>
        </p:grpSpPr>
        <p:sp>
          <p:nvSpPr>
            <p:cNvPr id="178" name="Google Shape;178;p5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 name="Google Shape;179;p5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0" name="Google Shape;180;p57"/>
          <p:cNvGrpSpPr/>
          <p:nvPr/>
        </p:nvGrpSpPr>
        <p:grpSpPr>
          <a:xfrm>
            <a:off x="0" y="1116904"/>
            <a:ext cx="503883" cy="1931922"/>
            <a:chOff x="0" y="-38100"/>
            <a:chExt cx="131775" cy="505235"/>
          </a:xfrm>
        </p:grpSpPr>
        <p:sp>
          <p:nvSpPr>
            <p:cNvPr id="181" name="Google Shape;181;p5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 name="Google Shape;182;p5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83" name="Google Shape;183;p57"/>
          <p:cNvPicPr preferRelativeResize="0"/>
          <p:nvPr/>
        </p:nvPicPr>
        <p:blipFill rotWithShape="1">
          <a:blip r:embed="rId4">
            <a:alphaModFix/>
          </a:blip>
          <a:srcRect b="0" l="0" r="0" t="0"/>
          <a:stretch/>
        </p:blipFill>
        <p:spPr>
          <a:xfrm>
            <a:off x="648763" y="2218734"/>
            <a:ext cx="5182542" cy="77738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58"/>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Συνεργασία μεταξύ σχολείου και κοινότητας</a:t>
            </a:r>
            <a:endParaRPr/>
          </a:p>
        </p:txBody>
      </p:sp>
      <p:sp>
        <p:nvSpPr>
          <p:cNvPr id="189" name="Google Shape;189;p58"/>
          <p:cNvSpPr txBox="1"/>
          <p:nvPr>
            <p:ph idx="1" type="subTitle"/>
          </p:nvPr>
        </p:nvSpPr>
        <p:spPr>
          <a:xfrm>
            <a:off x="7221928" y="2218734"/>
            <a:ext cx="10469537"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Να προσομοιώσουμε τον τρόπο με τον οποίο διαδίδεται η παραπληροφόρηση και να ανακαλύψουμε πώς η συντονισμένη δράση μεταξύ σχολείων, γονέων, τοπικών μέσων ενημέρωσης και κοινοτικών εταίρων μπορεί να επιβραδύνει ή να σταματήσει τη διάδοσή της.</a:t>
            </a:r>
            <a:endParaRPr/>
          </a:p>
        </p:txBody>
      </p:sp>
      <p:sp>
        <p:nvSpPr>
          <p:cNvPr id="190" name="Google Shape;190;p5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1" name="Google Shape;191;p58"/>
          <p:cNvGrpSpPr/>
          <p:nvPr/>
        </p:nvGrpSpPr>
        <p:grpSpPr>
          <a:xfrm>
            <a:off x="790770" y="-112458"/>
            <a:ext cx="1427175" cy="786776"/>
            <a:chOff x="0" y="-38100"/>
            <a:chExt cx="373234" cy="205757"/>
          </a:xfrm>
        </p:grpSpPr>
        <p:sp>
          <p:nvSpPr>
            <p:cNvPr id="192" name="Google Shape;192;p5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3" name="Google Shape;193;p5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4" name="Google Shape;194;p58"/>
          <p:cNvGrpSpPr/>
          <p:nvPr/>
        </p:nvGrpSpPr>
        <p:grpSpPr>
          <a:xfrm>
            <a:off x="0" y="-112458"/>
            <a:ext cx="315272" cy="786776"/>
            <a:chOff x="0" y="-38100"/>
            <a:chExt cx="82450" cy="205757"/>
          </a:xfrm>
        </p:grpSpPr>
        <p:sp>
          <p:nvSpPr>
            <p:cNvPr id="195" name="Google Shape;195;p5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6" name="Google Shape;196;p5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7" name="Google Shape;197;p58"/>
          <p:cNvGrpSpPr/>
          <p:nvPr/>
        </p:nvGrpSpPr>
        <p:grpSpPr>
          <a:xfrm>
            <a:off x="0" y="1116904"/>
            <a:ext cx="503883" cy="1931922"/>
            <a:chOff x="0" y="-38100"/>
            <a:chExt cx="131775" cy="505235"/>
          </a:xfrm>
        </p:grpSpPr>
        <p:sp>
          <p:nvSpPr>
            <p:cNvPr id="198" name="Google Shape;198;p5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9" name="Google Shape;199;p5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0" name="Google Shape;200;p58"/>
          <p:cNvPicPr preferRelativeResize="0"/>
          <p:nvPr/>
        </p:nvPicPr>
        <p:blipFill rotWithShape="1">
          <a:blip r:embed="rId4">
            <a:alphaModFix/>
          </a:blip>
          <a:srcRect b="0" l="0" r="0" t="0"/>
          <a:stretch/>
        </p:blipFill>
        <p:spPr>
          <a:xfrm>
            <a:off x="611705" y="2082863"/>
            <a:ext cx="5274745" cy="791211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59"/>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6" name="Google Shape;206;p59"/>
          <p:cNvGrpSpPr/>
          <p:nvPr/>
        </p:nvGrpSpPr>
        <p:grpSpPr>
          <a:xfrm>
            <a:off x="6430625" y="2794399"/>
            <a:ext cx="7367064" cy="1540358"/>
            <a:chOff x="0" y="-47625"/>
            <a:chExt cx="1484188" cy="418826"/>
          </a:xfrm>
        </p:grpSpPr>
        <p:sp>
          <p:nvSpPr>
            <p:cNvPr id="207" name="Google Shape;207;p59"/>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 name="Google Shape;208;p59"/>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9" name="Google Shape;209;p59"/>
          <p:cNvGrpSpPr/>
          <p:nvPr/>
        </p:nvGrpSpPr>
        <p:grpSpPr>
          <a:xfrm>
            <a:off x="-696258" y="-1193133"/>
            <a:ext cx="7178388" cy="12095887"/>
            <a:chOff x="0" y="-57150"/>
            <a:chExt cx="1890604" cy="3185748"/>
          </a:xfrm>
        </p:grpSpPr>
        <p:sp>
          <p:nvSpPr>
            <p:cNvPr id="210" name="Google Shape;210;p59"/>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1" name="Google Shape;211;p59"/>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12" name="Google Shape;212;p59"/>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3" name="Google Shape;213;p59"/>
          <p:cNvSpPr/>
          <p:nvPr/>
        </p:nvSpPr>
        <p:spPr>
          <a:xfrm>
            <a:off x="13970033" y="3429006"/>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5">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4" name="Google Shape;214;p59"/>
          <p:cNvSpPr txBox="1"/>
          <p:nvPr/>
        </p:nvSpPr>
        <p:spPr>
          <a:xfrm>
            <a:off x="6443343" y="3216991"/>
            <a:ext cx="11258700" cy="7233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5000" u="none" cap="none" strike="noStrike">
                <a:solidFill>
                  <a:srgbClr val="343434"/>
                </a:solidFill>
                <a:latin typeface="Arial"/>
                <a:ea typeface="Arial"/>
                <a:cs typeface="Arial"/>
                <a:sym typeface="Arial"/>
              </a:rPr>
              <a:t>Περίληψη</a:t>
            </a:r>
            <a:endParaRPr b="0" i="0" sz="5000" u="none" cap="none" strike="noStrike">
              <a:solidFill>
                <a:srgbClr val="000000"/>
              </a:solidFill>
              <a:latin typeface="Arial"/>
              <a:ea typeface="Arial"/>
              <a:cs typeface="Arial"/>
              <a:sym typeface="Arial"/>
            </a:endParaRPr>
          </a:p>
        </p:txBody>
      </p:sp>
      <p:sp>
        <p:nvSpPr>
          <p:cNvPr id="215" name="Google Shape;215;p59"/>
          <p:cNvSpPr txBox="1"/>
          <p:nvPr/>
        </p:nvSpPr>
        <p:spPr>
          <a:xfrm>
            <a:off x="6806133" y="4593250"/>
            <a:ext cx="26235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20 λεπτά</a:t>
            </a:r>
            <a:endParaRPr b="0" i="0" sz="1400" u="none" cap="none" strike="noStrike">
              <a:solidFill>
                <a:srgbClr val="000000"/>
              </a:solidFill>
              <a:latin typeface="Arial"/>
              <a:ea typeface="Arial"/>
              <a:cs typeface="Arial"/>
              <a:sym typeface="Arial"/>
            </a:endParaRPr>
          </a:p>
        </p:txBody>
      </p:sp>
      <p:sp>
        <p:nvSpPr>
          <p:cNvPr id="216" name="Google Shape;216;p59"/>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rgbClr val="FFFFFF"/>
                </a:solidFill>
                <a:latin typeface="Calibri"/>
                <a:ea typeface="Calibri"/>
                <a:cs typeface="Calibri"/>
                <a:sym typeface="Calibri"/>
              </a:rPr>
              <a:t>Ενδυναμώνοντας την κριτική σκέψη</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i="1" sz="3400">
              <a:solidFill>
                <a:srgbClr val="000000"/>
              </a:solidFill>
              <a:latin typeface="Calibri"/>
              <a:ea typeface="Calibri"/>
              <a:cs typeface="Calibri"/>
              <a:sym typeface="Calibri"/>
            </a:endParaRPr>
          </a:p>
        </p:txBody>
      </p:sp>
      <p:sp>
        <p:nvSpPr>
          <p:cNvPr id="217" name="Google Shape;217;p59"/>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5">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218" name="Google Shape;218;p59"/>
          <p:cNvSpPr txBox="1"/>
          <p:nvPr/>
        </p:nvSpPr>
        <p:spPr>
          <a:xfrm>
            <a:off x="11161025" y="9009450"/>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rgbClr val="000000"/>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rgbClr val="000000"/>
              </a:solidFill>
              <a:latin typeface="Calibri"/>
              <a:ea typeface="Calibri"/>
              <a:cs typeface="Calibri"/>
              <a:sym typeface="Calibri"/>
            </a:endParaRPr>
          </a:p>
        </p:txBody>
      </p:sp>
      <p:pic>
        <p:nvPicPr>
          <p:cNvPr id="219" name="Google Shape;219;p59" title="EL_Co-fundedbytheEU_RGB_POS.png"/>
          <p:cNvPicPr preferRelativeResize="0"/>
          <p:nvPr/>
        </p:nvPicPr>
        <p:blipFill>
          <a:blip r:embed="rId6">
            <a:alphaModFix/>
          </a:blip>
          <a:stretch>
            <a:fillRect/>
          </a:stretch>
        </p:blipFill>
        <p:spPr>
          <a:xfrm>
            <a:off x="6608337" y="9159212"/>
            <a:ext cx="4242601" cy="79548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6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Βασικά συμπεράσματα</a:t>
            </a:r>
            <a:endParaRPr/>
          </a:p>
        </p:txBody>
      </p:sp>
      <p:sp>
        <p:nvSpPr>
          <p:cNvPr id="225" name="Google Shape;225;p60"/>
          <p:cNvSpPr txBox="1"/>
          <p:nvPr>
            <p:ph idx="1" type="subTitle"/>
          </p:nvPr>
        </p:nvSpPr>
        <p:spPr>
          <a:xfrm>
            <a:off x="2693455" y="2868850"/>
            <a:ext cx="7715700" cy="56757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2800">
                <a:solidFill>
                  <a:schemeClr val="dk1"/>
                </a:solidFill>
              </a:rPr>
              <a:t>Κατανοήστε την έννοια της παραπληροφόρησης</a:t>
            </a:r>
            <a:endParaRPr/>
          </a:p>
          <a:p>
            <a:pPr indent="0" lvl="0" marL="25400" rtl="0" algn="l">
              <a:lnSpc>
                <a:spcPct val="100000"/>
              </a:lnSpc>
              <a:spcBef>
                <a:spcPts val="640"/>
              </a:spcBef>
              <a:spcAft>
                <a:spcPts val="0"/>
              </a:spcAft>
              <a:buSzPts val="3200"/>
              <a:buNone/>
            </a:pPr>
            <a:r>
              <a:rPr lang="en-US" sz="2800">
                <a:solidFill>
                  <a:schemeClr val="dk1"/>
                </a:solidFill>
              </a:rPr>
              <a:t>Κατανοήστε πώς λειτουργεί η τεχνητή νοημοσύνη και πώς να την αναγνωρίζετε</a:t>
            </a:r>
            <a:endParaRPr/>
          </a:p>
          <a:p>
            <a:pPr indent="0" lvl="0" marL="25400" rtl="0" algn="l">
              <a:lnSpc>
                <a:spcPct val="100000"/>
              </a:lnSpc>
              <a:spcBef>
                <a:spcPts val="640"/>
              </a:spcBef>
              <a:spcAft>
                <a:spcPts val="0"/>
              </a:spcAft>
              <a:buSzPts val="3200"/>
              <a:buNone/>
            </a:pPr>
            <a:r>
              <a:rPr lang="en-US" sz="2800">
                <a:solidFill>
                  <a:schemeClr val="dk1"/>
                </a:solidFill>
              </a:rPr>
              <a:t>Κατανοήστε πώς βοηθά η ευαισθητοποίηση σχετικά με την ασφάλεια στον κυβερνοχώρο</a:t>
            </a:r>
            <a:endParaRPr/>
          </a:p>
          <a:p>
            <a:pPr indent="0" lvl="0" marL="25400" rtl="0" algn="l">
              <a:lnSpc>
                <a:spcPct val="100000"/>
              </a:lnSpc>
              <a:spcBef>
                <a:spcPts val="640"/>
              </a:spcBef>
              <a:spcAft>
                <a:spcPts val="0"/>
              </a:spcAft>
              <a:buSzPts val="3200"/>
              <a:buNone/>
            </a:pPr>
            <a:r>
              <a:rPr lang="en-US" sz="2800">
                <a:solidFill>
                  <a:schemeClr val="dk1"/>
                </a:solidFill>
              </a:rPr>
              <a:t>Κατανόηση του τρόπου καλλιέργειας υπεύθυνης ψηφιακής πολιτει</a:t>
            </a:r>
            <a:r>
              <a:rPr lang="en-US" sz="2800">
                <a:solidFill>
                  <a:schemeClr val="dk1"/>
                </a:solidFill>
              </a:rPr>
              <a:t>ότητας</a:t>
            </a:r>
            <a:endParaRPr/>
          </a:p>
          <a:p>
            <a:pPr indent="0" lvl="0" marL="25400" rtl="0" algn="l">
              <a:lnSpc>
                <a:spcPct val="100000"/>
              </a:lnSpc>
              <a:spcBef>
                <a:spcPts val="640"/>
              </a:spcBef>
              <a:spcAft>
                <a:spcPts val="0"/>
              </a:spcAft>
              <a:buSzPts val="3200"/>
              <a:buNone/>
            </a:pPr>
            <a:r>
              <a:rPr lang="en-US" sz="2800">
                <a:solidFill>
                  <a:schemeClr val="dk1"/>
                </a:solidFill>
              </a:rPr>
              <a:t>Κατανόηση του λόγου για τον οποίο είναι σημαντική η συνεργασία μεταξύ σχολείου και κοινότητας</a:t>
            </a:r>
            <a:endParaRPr/>
          </a:p>
          <a:p>
            <a:pPr indent="0" lvl="0" marL="25400" rtl="0" algn="l">
              <a:lnSpc>
                <a:spcPct val="100000"/>
              </a:lnSpc>
              <a:spcBef>
                <a:spcPts val="640"/>
              </a:spcBef>
              <a:spcAft>
                <a:spcPts val="0"/>
              </a:spcAft>
              <a:buSzPts val="3200"/>
              <a:buNone/>
            </a:pPr>
            <a:r>
              <a:t/>
            </a:r>
            <a:endParaRPr sz="2800">
              <a:solidFill>
                <a:schemeClr val="dk1"/>
              </a:solidFill>
            </a:endParaRPr>
          </a:p>
          <a:p>
            <a:pPr indent="0" lvl="0" marL="25400" rtl="0" algn="l">
              <a:lnSpc>
                <a:spcPct val="100000"/>
              </a:lnSpc>
              <a:spcBef>
                <a:spcPts val="640"/>
              </a:spcBef>
              <a:spcAft>
                <a:spcPts val="0"/>
              </a:spcAft>
              <a:buSzPts val="3200"/>
              <a:buNone/>
            </a:pPr>
            <a:r>
              <a:rPr b="1" i="1" lang="en-US" sz="2800">
                <a:solidFill>
                  <a:schemeClr val="dk1"/>
                </a:solidFill>
              </a:rPr>
              <a:t>+ Κατανόηση βασικών εκφράσεων</a:t>
            </a:r>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a:p>
            <a:pPr indent="-254000" lvl="0" marL="482600" rtl="0" algn="l">
              <a:lnSpc>
                <a:spcPct val="100000"/>
              </a:lnSpc>
              <a:spcBef>
                <a:spcPts val="640"/>
              </a:spcBef>
              <a:spcAft>
                <a:spcPts val="0"/>
              </a:spcAft>
              <a:buSzPts val="3200"/>
              <a:buFont typeface="Arial"/>
              <a:buNone/>
            </a:pPr>
            <a:r>
              <a:t/>
            </a:r>
            <a:endParaRPr sz="2800">
              <a:solidFill>
                <a:schemeClr val="dk1"/>
              </a:solidFill>
            </a:endParaRPr>
          </a:p>
        </p:txBody>
      </p:sp>
      <p:sp>
        <p:nvSpPr>
          <p:cNvPr id="226" name="Google Shape;226;p6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27" name="Google Shape;227;p60"/>
          <p:cNvGrpSpPr/>
          <p:nvPr/>
        </p:nvGrpSpPr>
        <p:grpSpPr>
          <a:xfrm>
            <a:off x="790770" y="-112458"/>
            <a:ext cx="1427175" cy="786776"/>
            <a:chOff x="0" y="-38100"/>
            <a:chExt cx="373234" cy="205757"/>
          </a:xfrm>
        </p:grpSpPr>
        <p:sp>
          <p:nvSpPr>
            <p:cNvPr id="228" name="Google Shape;228;p6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9" name="Google Shape;229;p6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0" name="Google Shape;230;p60"/>
          <p:cNvGrpSpPr/>
          <p:nvPr/>
        </p:nvGrpSpPr>
        <p:grpSpPr>
          <a:xfrm>
            <a:off x="0" y="-112458"/>
            <a:ext cx="315272" cy="786776"/>
            <a:chOff x="0" y="-38100"/>
            <a:chExt cx="82450" cy="205757"/>
          </a:xfrm>
        </p:grpSpPr>
        <p:sp>
          <p:nvSpPr>
            <p:cNvPr id="231" name="Google Shape;231;p6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2" name="Google Shape;232;p6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3" name="Google Shape;233;p60"/>
          <p:cNvGrpSpPr/>
          <p:nvPr/>
        </p:nvGrpSpPr>
        <p:grpSpPr>
          <a:xfrm>
            <a:off x="0" y="1116904"/>
            <a:ext cx="503883" cy="1931922"/>
            <a:chOff x="0" y="-38100"/>
            <a:chExt cx="131775" cy="505235"/>
          </a:xfrm>
        </p:grpSpPr>
        <p:sp>
          <p:nvSpPr>
            <p:cNvPr id="234" name="Google Shape;234;p6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5" name="Google Shape;235;p6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36" name="Google Shape;236;p60"/>
          <p:cNvPicPr preferRelativeResize="0"/>
          <p:nvPr/>
        </p:nvPicPr>
        <p:blipFill rotWithShape="1">
          <a:blip r:embed="rId4">
            <a:alphaModFix/>
          </a:blip>
          <a:srcRect b="0" l="0" r="0" t="0"/>
          <a:stretch/>
        </p:blipFill>
        <p:spPr>
          <a:xfrm>
            <a:off x="11019411" y="4101050"/>
            <a:ext cx="7268589" cy="434400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2006-08-16T00:00:00.0000000Z</dcterms:created>
  <dc:creator>Kyriakos Demetriou;Christiana Karousiou</dc:creator>
</cp:coreProperties>
</file>